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sldIdLst>
    <p:sldId id="256" r:id="rId5"/>
    <p:sldId id="383" r:id="rId6"/>
    <p:sldId id="315" r:id="rId7"/>
    <p:sldId id="329" r:id="rId8"/>
    <p:sldId id="321" r:id="rId9"/>
    <p:sldId id="381" r:id="rId10"/>
    <p:sldId id="309" r:id="rId11"/>
    <p:sldId id="325" r:id="rId12"/>
    <p:sldId id="318" r:id="rId13"/>
    <p:sldId id="334" r:id="rId14"/>
    <p:sldId id="370" r:id="rId15"/>
    <p:sldId id="371" r:id="rId16"/>
    <p:sldId id="373" r:id="rId17"/>
    <p:sldId id="372" r:id="rId18"/>
    <p:sldId id="374" r:id="rId19"/>
  </p:sldIdLst>
  <p:sldSz cx="12192000" cy="6858000"/>
  <p:notesSz cx="6797675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C2C51B73-13C7-478C-BFDD-358E7DDA6C2D}">
          <p14:sldIdLst>
            <p14:sldId id="256"/>
            <p14:sldId id="383"/>
            <p14:sldId id="315"/>
            <p14:sldId id="329"/>
            <p14:sldId id="321"/>
            <p14:sldId id="381"/>
            <p14:sldId id="309"/>
            <p14:sldId id="325"/>
            <p14:sldId id="318"/>
            <p14:sldId id="334"/>
            <p14:sldId id="370"/>
            <p14:sldId id="371"/>
            <p14:sldId id="373"/>
            <p14:sldId id="372"/>
            <p14:sldId id="3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 " initials="" lastIdx="2" clrIdx="0">
    <p:extLst>
      <p:ext uri="{19B8F6BF-5375-455C-9EA6-DF929625EA0E}">
        <p15:presenceInfo xmlns:p15="http://schemas.microsoft.com/office/powerpoint/2012/main" userId=" 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EBD1"/>
    <a:srgbClr val="FCDECB"/>
    <a:srgbClr val="D1E0FF"/>
    <a:srgbClr val="FFC0BF"/>
    <a:srgbClr val="D0DDF0"/>
    <a:srgbClr val="70AD47"/>
    <a:srgbClr val="4472C4"/>
    <a:srgbClr val="ED7D31"/>
    <a:srgbClr val="FF0000"/>
    <a:srgbClr val="7C7C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85" autoAdjust="0"/>
    <p:restoredTop sz="96210" autoAdjust="0"/>
  </p:normalViewPr>
  <p:slideViewPr>
    <p:cSldViewPr snapToGrid="0">
      <p:cViewPr>
        <p:scale>
          <a:sx n="112" d="100"/>
          <a:sy n="112" d="100"/>
        </p:scale>
        <p:origin x="2312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200" dirty="0"/>
              <a:t>평균 대기시간</a:t>
            </a:r>
            <a:endParaRPr lang="ko-KR" sz="12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ore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Sheet1!$F$12</c:f>
              <c:strCache>
                <c:ptCount val="1"/>
                <c:pt idx="0">
                  <c:v>서북권역</c:v>
                </c:pt>
              </c:strCache>
            </c:strRef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delete val="1"/>
          </c:dLbls>
          <c:cat>
            <c:strRef>
              <c:f>Sheet1!$G$11:$I$11</c:f>
              <c:strCache>
                <c:ptCount val="3"/>
                <c:pt idx="0">
                  <c:v>1개소</c:v>
                </c:pt>
                <c:pt idx="1">
                  <c:v>2개소</c:v>
                </c:pt>
                <c:pt idx="2">
                  <c:v>3개소</c:v>
                </c:pt>
              </c:strCache>
            </c:strRef>
          </c:cat>
          <c:val>
            <c:numRef>
              <c:f>Sheet1!$G$12:$I$12</c:f>
              <c:numCache>
                <c:formatCode>General</c:formatCode>
                <c:ptCount val="3"/>
                <c:pt idx="0">
                  <c:v>4.54</c:v>
                </c:pt>
                <c:pt idx="1">
                  <c:v>1.6</c:v>
                </c:pt>
                <c:pt idx="2">
                  <c:v>0.89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033-224D-8FAE-899F06DFE35B}"/>
            </c:ext>
          </c:extLst>
        </c:ser>
        <c:ser>
          <c:idx val="1"/>
          <c:order val="1"/>
          <c:tx>
            <c:strRef>
              <c:f>Sheet1!$F$13</c:f>
              <c:strCache>
                <c:ptCount val="1"/>
                <c:pt idx="0">
                  <c:v>서남권역</c:v>
                </c:pt>
              </c:strCache>
            </c:strRef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dLbls>
            <c:delete val="1"/>
          </c:dLbls>
          <c:cat>
            <c:strRef>
              <c:f>Sheet1!$G$11:$I$11</c:f>
              <c:strCache>
                <c:ptCount val="3"/>
                <c:pt idx="0">
                  <c:v>1개소</c:v>
                </c:pt>
                <c:pt idx="1">
                  <c:v>2개소</c:v>
                </c:pt>
                <c:pt idx="2">
                  <c:v>3개소</c:v>
                </c:pt>
              </c:strCache>
            </c:strRef>
          </c:cat>
          <c:val>
            <c:numRef>
              <c:f>Sheet1!$G$13:$I$13</c:f>
              <c:numCache>
                <c:formatCode>General</c:formatCode>
                <c:ptCount val="3"/>
                <c:pt idx="0">
                  <c:v>5.13</c:v>
                </c:pt>
                <c:pt idx="1">
                  <c:v>4.05</c:v>
                </c:pt>
                <c:pt idx="2">
                  <c:v>1.83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033-224D-8FAE-899F06DFE35B}"/>
            </c:ext>
          </c:extLst>
        </c:ser>
        <c:ser>
          <c:idx val="2"/>
          <c:order val="2"/>
          <c:tx>
            <c:strRef>
              <c:f>Sheet1!$F$14</c:f>
              <c:strCache>
                <c:ptCount val="1"/>
                <c:pt idx="0">
                  <c:v>동북권역</c:v>
                </c:pt>
              </c:strCache>
            </c:strRef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triangle"/>
            <c:size val="6"/>
            <c:spPr>
              <a:solidFill>
                <a:schemeClr val="accent3"/>
              </a:solidFill>
              <a:ln w="9525">
                <a:solidFill>
                  <a:schemeClr val="accent3"/>
                </a:solidFill>
                <a:round/>
              </a:ln>
              <a:effectLst/>
            </c:spPr>
          </c:marker>
          <c:dLbls>
            <c:delete val="1"/>
          </c:dLbls>
          <c:cat>
            <c:strRef>
              <c:f>Sheet1!$G$11:$I$11</c:f>
              <c:strCache>
                <c:ptCount val="3"/>
                <c:pt idx="0">
                  <c:v>1개소</c:v>
                </c:pt>
                <c:pt idx="1">
                  <c:v>2개소</c:v>
                </c:pt>
                <c:pt idx="2">
                  <c:v>3개소</c:v>
                </c:pt>
              </c:strCache>
            </c:strRef>
          </c:cat>
          <c:val>
            <c:numRef>
              <c:f>Sheet1!$G$14:$I$14</c:f>
              <c:numCache>
                <c:formatCode>General</c:formatCode>
                <c:ptCount val="3"/>
                <c:pt idx="0">
                  <c:v>9.1</c:v>
                </c:pt>
                <c:pt idx="1">
                  <c:v>5.89</c:v>
                </c:pt>
                <c:pt idx="2">
                  <c:v>2.73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033-224D-8FAE-899F06DFE35B}"/>
            </c:ext>
          </c:extLst>
        </c:ser>
        <c:ser>
          <c:idx val="3"/>
          <c:order val="3"/>
          <c:tx>
            <c:strRef>
              <c:f>Sheet1!$F$15</c:f>
              <c:strCache>
                <c:ptCount val="1"/>
                <c:pt idx="0">
                  <c:v>동남권역</c:v>
                </c:pt>
              </c:strCache>
            </c:strRef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x"/>
            <c:size val="6"/>
            <c:spPr>
              <a:noFill/>
              <a:ln w="9525">
                <a:solidFill>
                  <a:schemeClr val="accent4"/>
                </a:solidFill>
                <a:round/>
              </a:ln>
              <a:effectLst/>
            </c:spPr>
          </c:marker>
          <c:dLbls>
            <c:delete val="1"/>
          </c:dLbls>
          <c:cat>
            <c:strRef>
              <c:f>Sheet1!$G$11:$I$11</c:f>
              <c:strCache>
                <c:ptCount val="3"/>
                <c:pt idx="0">
                  <c:v>1개소</c:v>
                </c:pt>
                <c:pt idx="1">
                  <c:v>2개소</c:v>
                </c:pt>
                <c:pt idx="2">
                  <c:v>3개소</c:v>
                </c:pt>
              </c:strCache>
            </c:strRef>
          </c:cat>
          <c:val>
            <c:numRef>
              <c:f>Sheet1!$G$15:$I$15</c:f>
              <c:numCache>
                <c:formatCode>General</c:formatCode>
                <c:ptCount val="3"/>
                <c:pt idx="0">
                  <c:v>6.07</c:v>
                </c:pt>
                <c:pt idx="1">
                  <c:v>4.83</c:v>
                </c:pt>
                <c:pt idx="2">
                  <c:v>3.93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C033-224D-8FAE-899F06DFE35B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598921392"/>
        <c:axId val="598923040"/>
      </c:lineChart>
      <c:catAx>
        <c:axId val="5989213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  <c:crossAx val="598923040"/>
        <c:crosses val="autoZero"/>
        <c:auto val="1"/>
        <c:lblAlgn val="ctr"/>
        <c:lblOffset val="100"/>
        <c:noMultiLvlLbl val="0"/>
      </c:catAx>
      <c:valAx>
        <c:axId val="59892304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  <c:crossAx val="598921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ore-KR"/>
        </a:p>
      </c:txPr>
    </c:legend>
    <c:plotVisOnly val="1"/>
    <c:dispBlanksAs val="gap"/>
    <c:showDLblsOverMax val="0"/>
  </c:chart>
  <c:spPr>
    <a:solidFill>
      <a:schemeClr val="lt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ko-Kore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200" dirty="0"/>
              <a:t>평균 체류시간</a:t>
            </a:r>
            <a:endParaRPr lang="ko-KR" sz="12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ore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Sheet1!$L$12</c:f>
              <c:strCache>
                <c:ptCount val="1"/>
                <c:pt idx="0">
                  <c:v>서북권역</c:v>
                </c:pt>
              </c:strCache>
            </c:strRef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delete val="1"/>
          </c:dLbls>
          <c:cat>
            <c:strRef>
              <c:f>Sheet1!$M$11:$O$11</c:f>
              <c:strCache>
                <c:ptCount val="3"/>
                <c:pt idx="0">
                  <c:v>1개소</c:v>
                </c:pt>
                <c:pt idx="1">
                  <c:v>2개소</c:v>
                </c:pt>
                <c:pt idx="2">
                  <c:v>3개소</c:v>
                </c:pt>
              </c:strCache>
            </c:strRef>
          </c:cat>
          <c:val>
            <c:numRef>
              <c:f>Sheet1!$M$12:$O$12</c:f>
              <c:numCache>
                <c:formatCode>General</c:formatCode>
                <c:ptCount val="3"/>
                <c:pt idx="0">
                  <c:v>419.4</c:v>
                </c:pt>
                <c:pt idx="1">
                  <c:v>411.94</c:v>
                </c:pt>
                <c:pt idx="2">
                  <c:v>395.39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39A-1D4E-8AB1-34565351443D}"/>
            </c:ext>
          </c:extLst>
        </c:ser>
        <c:ser>
          <c:idx val="1"/>
          <c:order val="1"/>
          <c:tx>
            <c:strRef>
              <c:f>Sheet1!$L$13</c:f>
              <c:strCache>
                <c:ptCount val="1"/>
                <c:pt idx="0">
                  <c:v>서남권역</c:v>
                </c:pt>
              </c:strCache>
            </c:strRef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dLbls>
            <c:delete val="1"/>
          </c:dLbls>
          <c:cat>
            <c:strRef>
              <c:f>Sheet1!$M$11:$O$11</c:f>
              <c:strCache>
                <c:ptCount val="3"/>
                <c:pt idx="0">
                  <c:v>1개소</c:v>
                </c:pt>
                <c:pt idx="1">
                  <c:v>2개소</c:v>
                </c:pt>
                <c:pt idx="2">
                  <c:v>3개소</c:v>
                </c:pt>
              </c:strCache>
            </c:strRef>
          </c:cat>
          <c:val>
            <c:numRef>
              <c:f>Sheet1!$M$13:$O$13</c:f>
              <c:numCache>
                <c:formatCode>General</c:formatCode>
                <c:ptCount val="3"/>
                <c:pt idx="0">
                  <c:v>398.14</c:v>
                </c:pt>
                <c:pt idx="1">
                  <c:v>405.2</c:v>
                </c:pt>
                <c:pt idx="2">
                  <c:v>385.94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39A-1D4E-8AB1-34565351443D}"/>
            </c:ext>
          </c:extLst>
        </c:ser>
        <c:ser>
          <c:idx val="2"/>
          <c:order val="2"/>
          <c:tx>
            <c:strRef>
              <c:f>Sheet1!$L$14</c:f>
              <c:strCache>
                <c:ptCount val="1"/>
                <c:pt idx="0">
                  <c:v>동북권역</c:v>
                </c:pt>
              </c:strCache>
            </c:strRef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triangle"/>
            <c:size val="6"/>
            <c:spPr>
              <a:solidFill>
                <a:schemeClr val="accent3"/>
              </a:solidFill>
              <a:ln w="9525">
                <a:solidFill>
                  <a:schemeClr val="accent3"/>
                </a:solidFill>
                <a:round/>
              </a:ln>
              <a:effectLst/>
            </c:spPr>
          </c:marker>
          <c:dLbls>
            <c:delete val="1"/>
          </c:dLbls>
          <c:cat>
            <c:strRef>
              <c:f>Sheet1!$M$11:$O$11</c:f>
              <c:strCache>
                <c:ptCount val="3"/>
                <c:pt idx="0">
                  <c:v>1개소</c:v>
                </c:pt>
                <c:pt idx="1">
                  <c:v>2개소</c:v>
                </c:pt>
                <c:pt idx="2">
                  <c:v>3개소</c:v>
                </c:pt>
              </c:strCache>
            </c:strRef>
          </c:cat>
          <c:val>
            <c:numRef>
              <c:f>Sheet1!$M$14:$O$14</c:f>
              <c:numCache>
                <c:formatCode>General</c:formatCode>
                <c:ptCount val="3"/>
                <c:pt idx="0">
                  <c:v>411.7</c:v>
                </c:pt>
                <c:pt idx="1">
                  <c:v>406.73</c:v>
                </c:pt>
                <c:pt idx="2">
                  <c:v>403.82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39A-1D4E-8AB1-34565351443D}"/>
            </c:ext>
          </c:extLst>
        </c:ser>
        <c:ser>
          <c:idx val="3"/>
          <c:order val="3"/>
          <c:tx>
            <c:strRef>
              <c:f>Sheet1!$L$15</c:f>
              <c:strCache>
                <c:ptCount val="1"/>
                <c:pt idx="0">
                  <c:v>동남권역</c:v>
                </c:pt>
              </c:strCache>
            </c:strRef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x"/>
            <c:size val="6"/>
            <c:spPr>
              <a:noFill/>
              <a:ln w="9525">
                <a:solidFill>
                  <a:schemeClr val="accent4"/>
                </a:solidFill>
                <a:round/>
              </a:ln>
              <a:effectLst/>
            </c:spPr>
          </c:marker>
          <c:dLbls>
            <c:delete val="1"/>
          </c:dLbls>
          <c:cat>
            <c:strRef>
              <c:f>Sheet1!$M$11:$O$11</c:f>
              <c:strCache>
                <c:ptCount val="3"/>
                <c:pt idx="0">
                  <c:v>1개소</c:v>
                </c:pt>
                <c:pt idx="1">
                  <c:v>2개소</c:v>
                </c:pt>
                <c:pt idx="2">
                  <c:v>3개소</c:v>
                </c:pt>
              </c:strCache>
            </c:strRef>
          </c:cat>
          <c:val>
            <c:numRef>
              <c:f>Sheet1!$M$15:$O$15</c:f>
              <c:numCache>
                <c:formatCode>General</c:formatCode>
                <c:ptCount val="3"/>
                <c:pt idx="0">
                  <c:v>405.03</c:v>
                </c:pt>
                <c:pt idx="1">
                  <c:v>405.03</c:v>
                </c:pt>
                <c:pt idx="2">
                  <c:v>405.45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839A-1D4E-8AB1-34565351443D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598921392"/>
        <c:axId val="598923040"/>
      </c:lineChart>
      <c:catAx>
        <c:axId val="5989213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  <c:crossAx val="598923040"/>
        <c:crosses val="autoZero"/>
        <c:auto val="1"/>
        <c:lblAlgn val="ctr"/>
        <c:lblOffset val="100"/>
        <c:noMultiLvlLbl val="0"/>
      </c:catAx>
      <c:valAx>
        <c:axId val="59892304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  <c:crossAx val="598921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ore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ore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tm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mp>
</file>

<file path=ppt/media/image20.png>
</file>

<file path=ppt/media/image3.png>
</file>

<file path=ppt/media/image30.png>
</file>

<file path=ppt/media/image4.png>
</file>

<file path=ppt/media/image5.png>
</file>

<file path=ppt/media/image6.png>
</file>

<file path=ppt/media/image7.tmp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8135"/>
          </a:xfrm>
          <a:prstGeom prst="rect">
            <a:avLst/>
          </a:prstGeom>
        </p:spPr>
        <p:txBody>
          <a:bodyPr vert="horz" lIns="91432" tIns="45715" rIns="91432" bIns="45715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8135"/>
          </a:xfrm>
          <a:prstGeom prst="rect">
            <a:avLst/>
          </a:prstGeom>
        </p:spPr>
        <p:txBody>
          <a:bodyPr vert="horz" lIns="91432" tIns="45715" rIns="91432" bIns="45715" rtlCol="0"/>
          <a:lstStyle>
            <a:lvl1pPr algn="r">
              <a:defRPr sz="1200"/>
            </a:lvl1pPr>
          </a:lstStyle>
          <a:p>
            <a:fld id="{EF133E0F-8B4E-4E32-8209-83E5D2F7344A}" type="datetimeFigureOut">
              <a:rPr lang="ko-KR" altLang="en-US" smtClean="0"/>
              <a:t>2022. 5. 9.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2" tIns="45715" rIns="91432" bIns="45715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959"/>
            <a:ext cx="5438140" cy="3909239"/>
          </a:xfrm>
          <a:prstGeom prst="rect">
            <a:avLst/>
          </a:prstGeom>
        </p:spPr>
        <p:txBody>
          <a:bodyPr vert="horz" lIns="91432" tIns="45715" rIns="91432" bIns="45715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30091"/>
            <a:ext cx="2945659" cy="498134"/>
          </a:xfrm>
          <a:prstGeom prst="rect">
            <a:avLst/>
          </a:prstGeom>
        </p:spPr>
        <p:txBody>
          <a:bodyPr vert="horz" lIns="91432" tIns="45715" rIns="91432" bIns="45715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4" y="9430091"/>
            <a:ext cx="2945659" cy="498134"/>
          </a:xfrm>
          <a:prstGeom prst="rect">
            <a:avLst/>
          </a:prstGeom>
        </p:spPr>
        <p:txBody>
          <a:bodyPr vert="horz" lIns="91432" tIns="45715" rIns="91432" bIns="45715" rtlCol="0" anchor="b"/>
          <a:lstStyle>
            <a:lvl1pPr algn="r">
              <a:defRPr sz="1200"/>
            </a:lvl1pPr>
          </a:lstStyle>
          <a:p>
            <a:fld id="{B9EBAEB4-24C8-4C7F-82D3-0C18078C6E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9918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40153-DA41-499D-8181-05E3C263A89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3917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1874839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689650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536744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62905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707069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927927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979529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752425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FA47C5-9A24-417D-ADA4-E53E07EF8E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FA5EBBB-0CFF-464A-AB33-186AF71100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58CB69-EBD0-4760-B1EA-9FC44CFB8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72894-838A-49AC-B5E8-D7B3F5534E6D}" type="datetimeFigureOut">
              <a:rPr lang="ko-KR" altLang="en-US" smtClean="0"/>
              <a:t>2022. 5. 9.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C069A0-86ED-4263-BF5F-FAB55A281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FA99D4-FA98-40C7-B4DC-8D4A322F7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DE956-8108-43C9-85EF-6A62C3A55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779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CBE517-3CE3-4A3C-8071-BE78BCA2D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40C3FAA-F930-4CCB-B6C4-E690E2537F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9898C0-FBA2-4E67-B3BF-2FBF8F954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72894-838A-49AC-B5E8-D7B3F5534E6D}" type="datetimeFigureOut">
              <a:rPr lang="ko-KR" altLang="en-US" smtClean="0"/>
              <a:t>2022. 5. 9.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5083CC-442F-4562-B3A2-1A722CABF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D1E0DF-2FCE-4326-9865-1A38E3A72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DE956-8108-43C9-85EF-6A62C3A55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3749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FFAEC92-1ED9-43D9-A8D4-5A76FAE480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BF9C15D-5171-4779-8234-73932451C7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096BC2-BC6D-4A4B-BA3D-F73FF97DA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72894-838A-49AC-B5E8-D7B3F5534E6D}" type="datetimeFigureOut">
              <a:rPr lang="ko-KR" altLang="en-US" smtClean="0"/>
              <a:t>2022. 5. 9.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7652F4-A59F-43A5-87EF-6AB4BED2A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A3EF8E-E65B-46C2-B637-AE221F397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DE956-8108-43C9-85EF-6A62C3A55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7430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5F9A73-691B-476C-A4A7-974606953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726B82-6C35-4453-9D4B-CA4331FC6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4CE6A6-F762-4871-AFF7-89769C298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72894-838A-49AC-B5E8-D7B3F5534E6D}" type="datetimeFigureOut">
              <a:rPr lang="ko-KR" altLang="en-US" smtClean="0"/>
              <a:t>2022. 5. 9.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F2581F-7A00-4868-9BD1-D206EAF02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4ADB21-72F9-48A8-9DE3-DDFA77BDA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DE956-8108-43C9-85EF-6A62C3A55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154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D5FDB8-0444-4BD4-BD1A-F40B77E50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20BFF3-9C7E-4E1F-B060-4F6CD38F39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284552-93D2-46A4-9144-995A3FB7A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72894-838A-49AC-B5E8-D7B3F5534E6D}" type="datetimeFigureOut">
              <a:rPr lang="ko-KR" altLang="en-US" smtClean="0"/>
              <a:t>2022. 5. 9.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157AA8-E2DE-4B52-B7FB-55114870C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9E8488-E872-408B-B385-A7A6E004A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DE956-8108-43C9-85EF-6A62C3A55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6346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1A90A8-68E6-4DF3-9D76-EBB6089D8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0FDCC6-680B-4BA8-A9D3-C4DCB54049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CD499A7-8C3D-4AC1-B9B5-C0E90362F6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A99C45-56F3-449F-9792-8A31DA435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72894-838A-49AC-B5E8-D7B3F5534E6D}" type="datetimeFigureOut">
              <a:rPr lang="ko-KR" altLang="en-US" smtClean="0"/>
              <a:t>2022. 5. 9.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34AD889-4075-4E8E-89C3-47AFBCA33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B81B31-B7EA-43CE-9CB3-3F4366721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DE956-8108-43C9-85EF-6A62C3A55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1791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474FCF-87A9-47D2-B38E-3E86AE4BE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B3AFED-7969-49BA-8B8C-088BD95056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B3B53A1-A178-40B8-93F2-E43366BDFB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6725237-8293-4F80-85A5-9452DBD326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7B40684-118F-4E90-8B15-837642BF9C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F9CF346-60EB-4708-B037-D03FDB18F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72894-838A-49AC-B5E8-D7B3F5534E6D}" type="datetimeFigureOut">
              <a:rPr lang="ko-KR" altLang="en-US" smtClean="0"/>
              <a:t>2022. 5. 9.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9AFBD2D-819C-4757-A61F-D18BD3C07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DE80EDE-7C92-4E8D-983D-649BE57E8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DE956-8108-43C9-85EF-6A62C3A55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7100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7B18C-789C-481E-8A33-AA3369E77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2F74749-FE2D-4A87-AD13-98B14679D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72894-838A-49AC-B5E8-D7B3F5534E6D}" type="datetimeFigureOut">
              <a:rPr lang="ko-KR" altLang="en-US" smtClean="0"/>
              <a:t>2022. 5. 9.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75EF09E-9AE9-47F4-9CC8-E62D34887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81484E0-C345-47D4-BF67-FDE590E73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DE956-8108-43C9-85EF-6A62C3A55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3947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3FAD9D0-663D-4FFF-91FF-8B3F74849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72894-838A-49AC-B5E8-D7B3F5534E6D}" type="datetimeFigureOut">
              <a:rPr lang="ko-KR" altLang="en-US" smtClean="0"/>
              <a:t>2022. 5. 9.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B650671-5578-4250-AB68-63B23ED13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EAD7F9F-AAEE-4CBB-97C0-8E7C7CF65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DE956-8108-43C9-85EF-6A62C3A55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5782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DB7C71-46AE-407F-B46C-444BD849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700604-EB3D-423E-95BB-79B080821C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81B8FEE-A207-4ADF-8245-3C5EBAA199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C30F4F-C9D8-450E-87D5-93D97FA75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72894-838A-49AC-B5E8-D7B3F5534E6D}" type="datetimeFigureOut">
              <a:rPr lang="ko-KR" altLang="en-US" smtClean="0"/>
              <a:t>2022. 5. 9.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6EC8C1-8CBC-411D-A50B-D1CA04B4B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6FE915-A331-4F38-BD19-6B0EA0F17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DE956-8108-43C9-85EF-6A62C3A55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7884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9BC2D8-6EDF-4025-A211-367DAE30E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E79095D-3233-4610-B678-5FC241B97D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913E3F5-551E-4E36-A68C-34B974363A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A49BE00-3396-469F-A961-3C8126764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72894-838A-49AC-B5E8-D7B3F5534E6D}" type="datetimeFigureOut">
              <a:rPr lang="ko-KR" altLang="en-US" smtClean="0"/>
              <a:t>2022. 5. 9.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B42E85-5CE1-4BEE-B30B-FA88CE9A5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AB41FC-AC67-4D59-B4EF-EB821F57C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DE956-8108-43C9-85EF-6A62C3A55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361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C9F2AA2-DAC1-4CBB-95B7-37D117065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A91C7D-FEF4-42C9-B7FC-1FC649E41A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76DB61-C5BE-4EFB-A5C2-A85E31D335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872894-838A-49AC-B5E8-D7B3F5534E6D}" type="datetimeFigureOut">
              <a:rPr lang="ko-KR" altLang="en-US" smtClean="0"/>
              <a:t>2022. 5. 9.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1A6F97-62F1-492E-9DB4-E11544B076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F5ACE9-C9B6-441E-8ED2-FCECBC9D38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FDE956-8108-43C9-85EF-6A62C3A55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78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m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tm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EDC9AE8F-553E-4963-A5E8-43538D9CA0D1}"/>
              </a:ext>
            </a:extLst>
          </p:cNvPr>
          <p:cNvGrpSpPr/>
          <p:nvPr/>
        </p:nvGrpSpPr>
        <p:grpSpPr>
          <a:xfrm>
            <a:off x="1796527" y="1850317"/>
            <a:ext cx="8638391" cy="1178110"/>
            <a:chOff x="1796527" y="1850317"/>
            <a:chExt cx="8638391" cy="117811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2769823A-7E5E-43B9-BBC2-F5F984F867E1}"/>
                </a:ext>
              </a:extLst>
            </p:cNvPr>
            <p:cNvSpPr/>
            <p:nvPr/>
          </p:nvSpPr>
          <p:spPr>
            <a:xfrm>
              <a:off x="1796527" y="1850317"/>
              <a:ext cx="8638391" cy="1178110"/>
            </a:xfrm>
            <a:prstGeom prst="rect">
              <a:avLst/>
            </a:prstGeom>
            <a:noFill/>
            <a:ln w="28575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8D0B123-D312-4185-9B7E-0085C8A42C42}"/>
                </a:ext>
              </a:extLst>
            </p:cNvPr>
            <p:cNvSpPr txBox="1"/>
            <p:nvPr/>
          </p:nvSpPr>
          <p:spPr>
            <a:xfrm>
              <a:off x="1796527" y="1962318"/>
              <a:ext cx="863839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b="1" dirty="0">
                  <a:solidFill>
                    <a:srgbClr val="00206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중증응급환자 전담 응급의료센터 운영모형 개발 </a:t>
              </a:r>
              <a:endParaRPr lang="en-US" altLang="ko-KR" sz="2800" b="1" dirty="0">
                <a:solidFill>
                  <a:srgbClr val="00206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/>
              <a:r>
                <a:rPr lang="en-US" altLang="ko-KR" sz="2800" b="1" dirty="0">
                  <a:solidFill>
                    <a:srgbClr val="00206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- </a:t>
              </a:r>
              <a:r>
                <a:rPr lang="ko-KR" altLang="en-US" sz="2800" b="1" dirty="0">
                  <a:solidFill>
                    <a:srgbClr val="00206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시뮬레이션을 바탕으로</a:t>
              </a:r>
              <a:endParaRPr lang="en-US" altLang="ko-KR" sz="2800" b="1" dirty="0">
                <a:solidFill>
                  <a:srgbClr val="00206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2550E681-9A97-4C95-8FD5-6D7D81D50F91}"/>
              </a:ext>
            </a:extLst>
          </p:cNvPr>
          <p:cNvSpPr txBox="1"/>
          <p:nvPr/>
        </p:nvSpPr>
        <p:spPr>
          <a:xfrm>
            <a:off x="1595199" y="4039270"/>
            <a:ext cx="9041046" cy="1394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임종욱</a:t>
            </a:r>
            <a:r>
              <a:rPr lang="en-US" altLang="ko-KR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조윤형</a:t>
            </a:r>
            <a:r>
              <a:rPr lang="en-US" altLang="ko-KR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유재상</a:t>
            </a:r>
            <a:r>
              <a:rPr lang="en-US" altLang="ko-KR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홍기정</a:t>
            </a:r>
            <a:r>
              <a:rPr lang="en-US" altLang="ko-KR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김기홍</a:t>
            </a:r>
            <a:r>
              <a:rPr lang="en-US" altLang="ko-KR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임혁재</a:t>
            </a:r>
            <a:r>
              <a:rPr lang="en-US" altLang="ko-KR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송경준</a:t>
            </a:r>
            <a:r>
              <a:rPr lang="en-US" altLang="ko-KR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이경원</a:t>
            </a:r>
            <a:r>
              <a:rPr lang="en-US" altLang="ko-KR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홍유석</a:t>
            </a:r>
            <a:r>
              <a:rPr lang="en-US" altLang="ko-KR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  <a:p>
            <a:pPr algn="ctr">
              <a:lnSpc>
                <a:spcPct val="120000"/>
              </a:lnSpc>
            </a:pPr>
            <a:r>
              <a:rPr lang="en-US" altLang="ko-KR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서울대학교 산업공학과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&amp;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산업시스템혁신연구소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b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서울대병원 응급의학과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en-US" altLang="ko-KR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서울특별시 보라매병원</a:t>
            </a:r>
          </a:p>
          <a:p>
            <a:pPr algn="ctr">
              <a:lnSpc>
                <a:spcPct val="120000"/>
              </a:lnSpc>
            </a:pPr>
            <a:r>
              <a:rPr lang="en-US" altLang="ko-KR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yhong@snu.ac.kr</a:t>
            </a:r>
          </a:p>
        </p:txBody>
      </p:sp>
    </p:spTree>
    <p:extLst>
      <p:ext uri="{BB962C8B-B14F-4D97-AF65-F5344CB8AC3E}">
        <p14:creationId xmlns:p14="http://schemas.microsoft.com/office/powerpoint/2010/main" val="2458055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5024" y="184945"/>
            <a:ext cx="11737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개소수</a:t>
            </a: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 선정 시뮬레이션</a:t>
            </a:r>
          </a:p>
        </p:txBody>
      </p:sp>
      <p:cxnSp>
        <p:nvCxnSpPr>
          <p:cNvPr id="38" name="직선 연결선 37"/>
          <p:cNvCxnSpPr>
            <a:cxnSpLocks/>
          </p:cNvCxnSpPr>
          <p:nvPr/>
        </p:nvCxnSpPr>
        <p:spPr>
          <a:xfrm>
            <a:off x="0" y="769720"/>
            <a:ext cx="12192000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25">
            <a:extLst>
              <a:ext uri="{FF2B5EF4-FFF2-40B4-BE49-F238E27FC236}">
                <a16:creationId xmlns:a16="http://schemas.microsoft.com/office/drawing/2014/main" id="{797EF587-418F-4896-A0BD-FA2F7C7422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5024" y="892463"/>
            <a:ext cx="11751869" cy="4732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실험 목표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: </a:t>
            </a:r>
            <a:r>
              <a:rPr lang="ko-KR" altLang="en-US" dirty="0">
                <a:solidFill>
                  <a:srgbClr val="FF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권역당 필요한 중증응급환자 전담 응급의료센터 개소수의 산출 및 병원 선정</a:t>
            </a:r>
            <a:endParaRPr lang="en-US" altLang="ko-KR" dirty="0">
              <a:solidFill>
                <a:srgbClr val="FF0000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6AA65EE5-C6D9-4A9A-A9BA-9E7D8EE8BFCE}"/>
              </a:ext>
            </a:extLst>
          </p:cNvPr>
          <p:cNvGrpSpPr/>
          <p:nvPr/>
        </p:nvGrpSpPr>
        <p:grpSpPr>
          <a:xfrm>
            <a:off x="869746" y="1780087"/>
            <a:ext cx="5679693" cy="4334569"/>
            <a:chOff x="816992" y="1944588"/>
            <a:chExt cx="5679693" cy="4334569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BB0DC22E-CA09-41D7-919F-83CB8ED52286}"/>
                </a:ext>
              </a:extLst>
            </p:cNvPr>
            <p:cNvGrpSpPr/>
            <p:nvPr/>
          </p:nvGrpSpPr>
          <p:grpSpPr>
            <a:xfrm>
              <a:off x="826277" y="1944588"/>
              <a:ext cx="5297090" cy="2820495"/>
              <a:chOff x="826277" y="1944588"/>
              <a:chExt cx="5297090" cy="2820495"/>
            </a:xfrm>
          </p:grpSpPr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FE7433D4-9D5F-46BB-8F9D-EB54ED1DF23F}"/>
                  </a:ext>
                </a:extLst>
              </p:cNvPr>
              <p:cNvGrpSpPr/>
              <p:nvPr/>
            </p:nvGrpSpPr>
            <p:grpSpPr>
              <a:xfrm>
                <a:off x="826277" y="1944588"/>
                <a:ext cx="5297090" cy="1306419"/>
                <a:chOff x="954822" y="1944588"/>
                <a:chExt cx="5040000" cy="1306419"/>
              </a:xfrm>
            </p:grpSpPr>
            <p:sp>
              <p:nvSpPr>
                <p:cNvPr id="10" name="직사각형 9">
                  <a:extLst>
                    <a:ext uri="{FF2B5EF4-FFF2-40B4-BE49-F238E27FC236}">
                      <a16:creationId xmlns:a16="http://schemas.microsoft.com/office/drawing/2014/main" id="{6CFD2204-FB6E-42CB-B503-20DE1BE08B0A}"/>
                    </a:ext>
                  </a:extLst>
                </p:cNvPr>
                <p:cNvSpPr/>
                <p:nvPr/>
              </p:nvSpPr>
              <p:spPr>
                <a:xfrm>
                  <a:off x="954822" y="2118447"/>
                  <a:ext cx="5040000" cy="113256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 dirty="0">
                    <a:solidFill>
                      <a:schemeClr val="tx1"/>
                    </a:solidFill>
                    <a:latin typeface="나눔고딕OTF" panose="020D0604000000000000" pitchFamily="34" charset="-127"/>
                    <a:ea typeface="나눔고딕OTF" panose="020D0604000000000000" pitchFamily="34" charset="-127"/>
                  </a:endParaRPr>
                </a:p>
              </p:txBody>
            </p:sp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7E9B42FB-B3D9-46FB-8ECF-C53C4F685CFE}"/>
                    </a:ext>
                  </a:extLst>
                </p:cNvPr>
                <p:cNvSpPr txBox="1"/>
                <p:nvPr/>
              </p:nvSpPr>
              <p:spPr>
                <a:xfrm>
                  <a:off x="1039326" y="2284618"/>
                  <a:ext cx="4926829" cy="800219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marL="285750" indent="-285750">
                    <a:lnSpc>
                      <a:spcPct val="150000"/>
                    </a:lnSpc>
                    <a:buFont typeface="Wingdings" panose="05000000000000000000" pitchFamily="2" charset="2"/>
                    <a:buChar char="§"/>
                  </a:pPr>
                  <a:r>
                    <a:rPr lang="ko-KR" altLang="en-US" sz="1600" dirty="0">
                      <a:latin typeface="나눔고딕OTF" panose="020D0604000000000000" pitchFamily="34" charset="-127"/>
                      <a:ea typeface="나눔고딕OTF" panose="020D0604000000000000" pitchFamily="34" charset="-127"/>
                    </a:rPr>
                    <a:t>시뮬레이션 기간</a:t>
                  </a:r>
                  <a:r>
                    <a:rPr lang="en-US" altLang="ko-KR" sz="1600" dirty="0">
                      <a:latin typeface="나눔고딕OTF" panose="020D0604000000000000" pitchFamily="34" charset="-127"/>
                      <a:ea typeface="나눔고딕OTF" panose="020D0604000000000000" pitchFamily="34" charset="-127"/>
                    </a:rPr>
                    <a:t> : 1</a:t>
                  </a:r>
                  <a:r>
                    <a:rPr lang="ko-KR" altLang="en-US" sz="1600" dirty="0">
                      <a:latin typeface="나눔고딕OTF" panose="020D0604000000000000" pitchFamily="34" charset="-127"/>
                      <a:ea typeface="나눔고딕OTF" panose="020D0604000000000000" pitchFamily="34" charset="-127"/>
                    </a:rPr>
                    <a:t>년 </a:t>
                  </a:r>
                  <a:r>
                    <a:rPr lang="en-US" altLang="ko-KR" sz="1600" dirty="0">
                      <a:latin typeface="나눔고딕OTF" panose="020D0604000000000000" pitchFamily="34" charset="-127"/>
                      <a:ea typeface="나눔고딕OTF" panose="020D0604000000000000" pitchFamily="34" charset="-127"/>
                    </a:rPr>
                    <a:t>(2017</a:t>
                  </a:r>
                  <a:r>
                    <a:rPr lang="ko-KR" altLang="en-US" sz="1600" dirty="0">
                      <a:latin typeface="나눔고딕OTF" panose="020D0604000000000000" pitchFamily="34" charset="-127"/>
                      <a:ea typeface="나눔고딕OTF" panose="020D0604000000000000" pitchFamily="34" charset="-127"/>
                    </a:rPr>
                    <a:t>년</a:t>
                  </a:r>
                  <a:r>
                    <a:rPr lang="en-US" altLang="ko-KR" sz="1600" dirty="0">
                      <a:latin typeface="나눔고딕OTF" panose="020D0604000000000000" pitchFamily="34" charset="-127"/>
                      <a:ea typeface="나눔고딕OTF" panose="020D0604000000000000" pitchFamily="34" charset="-127"/>
                    </a:rPr>
                    <a:t>)</a:t>
                  </a:r>
                </a:p>
                <a:p>
                  <a:pPr marL="285750" indent="-285750">
                    <a:lnSpc>
                      <a:spcPct val="150000"/>
                    </a:lnSpc>
                    <a:buFont typeface="Wingdings" panose="05000000000000000000" pitchFamily="2" charset="2"/>
                    <a:buChar char="§"/>
                  </a:pPr>
                  <a:r>
                    <a:rPr lang="ko-KR" altLang="en-US" sz="1600" dirty="0">
                      <a:latin typeface="나눔고딕OTF" panose="020D0604000000000000" pitchFamily="34" charset="-127"/>
                      <a:ea typeface="나눔고딕OTF" panose="020D0604000000000000" pitchFamily="34" charset="-127"/>
                    </a:rPr>
                    <a:t>시간 단위 </a:t>
                  </a:r>
                  <a:r>
                    <a:rPr lang="en-US" altLang="ko-KR" sz="1600" dirty="0">
                      <a:latin typeface="나눔고딕OTF" panose="020D0604000000000000" pitchFamily="34" charset="-127"/>
                      <a:ea typeface="나눔고딕OTF" panose="020D0604000000000000" pitchFamily="34" charset="-127"/>
                    </a:rPr>
                    <a:t>: 1</a:t>
                  </a:r>
                  <a:r>
                    <a:rPr lang="ko-KR" altLang="en-US" sz="1600" dirty="0">
                      <a:latin typeface="나눔고딕OTF" panose="020D0604000000000000" pitchFamily="34" charset="-127"/>
                      <a:ea typeface="나눔고딕OTF" panose="020D0604000000000000" pitchFamily="34" charset="-127"/>
                    </a:rPr>
                    <a:t>분</a:t>
                  </a:r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CA2BB0F8-AB43-4676-AFD2-65F1B5584334}"/>
                    </a:ext>
                  </a:extLst>
                </p:cNvPr>
                <p:cNvSpPr txBox="1"/>
                <p:nvPr/>
              </p:nvSpPr>
              <p:spPr>
                <a:xfrm>
                  <a:off x="2232494" y="1944588"/>
                  <a:ext cx="2484656" cy="36933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b="1" dirty="0">
                      <a:latin typeface="나눔고딕OTF" panose="020D0604000000000000" pitchFamily="34" charset="-127"/>
                      <a:ea typeface="나눔고딕OTF" panose="020D0604000000000000" pitchFamily="34" charset="-127"/>
                    </a:rPr>
                    <a:t>시뮬레이션 시간 설정</a:t>
                  </a:r>
                </a:p>
              </p:txBody>
            </p:sp>
          </p:grpSp>
          <p:grpSp>
            <p:nvGrpSpPr>
              <p:cNvPr id="5" name="그룹 4">
                <a:extLst>
                  <a:ext uri="{FF2B5EF4-FFF2-40B4-BE49-F238E27FC236}">
                    <a16:creationId xmlns:a16="http://schemas.microsoft.com/office/drawing/2014/main" id="{0C6607B0-5146-44C7-97BE-0D0B7F910993}"/>
                  </a:ext>
                </a:extLst>
              </p:cNvPr>
              <p:cNvGrpSpPr/>
              <p:nvPr/>
            </p:nvGrpSpPr>
            <p:grpSpPr>
              <a:xfrm>
                <a:off x="826277" y="3450978"/>
                <a:ext cx="5297090" cy="1314105"/>
                <a:chOff x="954822" y="3360205"/>
                <a:chExt cx="5040000" cy="1314105"/>
              </a:xfrm>
            </p:grpSpPr>
            <p:sp>
              <p:nvSpPr>
                <p:cNvPr id="15" name="직사각형 14">
                  <a:extLst>
                    <a:ext uri="{FF2B5EF4-FFF2-40B4-BE49-F238E27FC236}">
                      <a16:creationId xmlns:a16="http://schemas.microsoft.com/office/drawing/2014/main" id="{980A8684-C3CB-4FB6-8401-82AB512E3EAF}"/>
                    </a:ext>
                  </a:extLst>
                </p:cNvPr>
                <p:cNvSpPr/>
                <p:nvPr/>
              </p:nvSpPr>
              <p:spPr>
                <a:xfrm>
                  <a:off x="954822" y="3541750"/>
                  <a:ext cx="5040000" cy="113256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 dirty="0">
                    <a:solidFill>
                      <a:schemeClr val="tx1"/>
                    </a:solidFill>
                    <a:latin typeface="나눔고딕OTF" panose="020D0604000000000000" pitchFamily="34" charset="-127"/>
                    <a:ea typeface="나눔고딕OTF" panose="020D0604000000000000" pitchFamily="34" charset="-127"/>
                  </a:endParaRP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1653DFBF-ED07-4491-8101-BB2C4A8C0B80}"/>
                    </a:ext>
                  </a:extLst>
                </p:cNvPr>
                <p:cNvSpPr txBox="1"/>
                <p:nvPr/>
              </p:nvSpPr>
              <p:spPr>
                <a:xfrm>
                  <a:off x="1039326" y="3707921"/>
                  <a:ext cx="4749836" cy="800219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marL="285750" indent="-285750">
                    <a:lnSpc>
                      <a:spcPct val="150000"/>
                    </a:lnSpc>
                    <a:buFont typeface="Wingdings" panose="05000000000000000000" pitchFamily="2" charset="2"/>
                    <a:buChar char="§"/>
                  </a:pPr>
                  <a:r>
                    <a:rPr lang="ko-KR" altLang="en-US" sz="1600" dirty="0">
                      <a:latin typeface="나눔고딕OTF" panose="020D0604000000000000" pitchFamily="34" charset="-127"/>
                      <a:ea typeface="나눔고딕OTF" panose="020D0604000000000000" pitchFamily="34" charset="-127"/>
                    </a:rPr>
                    <a:t>권역 간 환자 이동 불가</a:t>
                  </a:r>
                  <a:endParaRPr lang="en-US" altLang="ko-KR" sz="1600" dirty="0">
                    <a:latin typeface="나눔고딕OTF" panose="020D0604000000000000" pitchFamily="34" charset="-127"/>
                    <a:ea typeface="나눔고딕OTF" panose="020D0604000000000000" pitchFamily="34" charset="-127"/>
                  </a:endParaRPr>
                </a:p>
                <a:p>
                  <a:pPr marL="285750" indent="-285750">
                    <a:lnSpc>
                      <a:spcPct val="150000"/>
                    </a:lnSpc>
                    <a:buFont typeface="Wingdings" panose="05000000000000000000" pitchFamily="2" charset="2"/>
                    <a:buChar char="§"/>
                  </a:pPr>
                  <a:r>
                    <a:rPr lang="ko-KR" altLang="en-US" sz="1600" dirty="0">
                      <a:latin typeface="나눔고딕OTF" panose="020D0604000000000000" pitchFamily="34" charset="-127"/>
                      <a:ea typeface="나눔고딕OTF" panose="020D0604000000000000" pitchFamily="34" charset="-127"/>
                    </a:rPr>
                    <a:t>중증에 해당하는 </a:t>
                  </a:r>
                  <a:r>
                    <a:rPr lang="en-US" altLang="ko-KR" sz="1600" dirty="0">
                      <a:latin typeface="나눔고딕OTF" panose="020D0604000000000000" pitchFamily="34" charset="-127"/>
                      <a:ea typeface="나눔고딕OTF" panose="020D0604000000000000" pitchFamily="34" charset="-127"/>
                    </a:rPr>
                    <a:t>KTAS </a:t>
                  </a:r>
                  <a:r>
                    <a:rPr lang="ko-KR" altLang="en-US" sz="1600" dirty="0">
                      <a:latin typeface="나눔고딕OTF" panose="020D0604000000000000" pitchFamily="34" charset="-127"/>
                      <a:ea typeface="나눔고딕OTF" panose="020D0604000000000000" pitchFamily="34" charset="-127"/>
                    </a:rPr>
                    <a:t>등급</a:t>
                  </a:r>
                  <a:r>
                    <a:rPr lang="en-US" altLang="ko-KR" sz="1600" dirty="0">
                      <a:latin typeface="나눔고딕OTF" panose="020D0604000000000000" pitchFamily="34" charset="-127"/>
                      <a:ea typeface="나눔고딕OTF" panose="020D0604000000000000" pitchFamily="34" charset="-127"/>
                    </a:rPr>
                    <a:t> : 1,2,6,7,11,12</a:t>
                  </a:r>
                  <a:r>
                    <a:rPr lang="ko-KR" altLang="en-US" sz="1600" dirty="0">
                      <a:latin typeface="나눔고딕OTF" panose="020D0604000000000000" pitchFamily="34" charset="-127"/>
                      <a:ea typeface="나눔고딕OTF" panose="020D0604000000000000" pitchFamily="34" charset="-127"/>
                    </a:rPr>
                    <a:t>등급</a:t>
                  </a:r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6905E596-67B2-4B1D-B861-93FED04E3D43}"/>
                    </a:ext>
                  </a:extLst>
                </p:cNvPr>
                <p:cNvSpPr txBox="1"/>
                <p:nvPr/>
              </p:nvSpPr>
              <p:spPr>
                <a:xfrm>
                  <a:off x="2387894" y="3360205"/>
                  <a:ext cx="2173857" cy="36933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b="1" dirty="0">
                      <a:latin typeface="나눔고딕OTF" panose="020D0604000000000000" pitchFamily="34" charset="-127"/>
                      <a:ea typeface="나눔고딕OTF" panose="020D0604000000000000" pitchFamily="34" charset="-127"/>
                    </a:rPr>
                    <a:t>Entity</a:t>
                  </a:r>
                  <a:r>
                    <a:rPr lang="ko-KR" altLang="en-US" b="1" dirty="0">
                      <a:latin typeface="나눔고딕OTF" panose="020D0604000000000000" pitchFamily="34" charset="-127"/>
                      <a:ea typeface="나눔고딕OTF" panose="020D0604000000000000" pitchFamily="34" charset="-127"/>
                    </a:rPr>
                    <a:t> </a:t>
                  </a:r>
                  <a:r>
                    <a:rPr lang="en-US" altLang="ko-KR" b="1" dirty="0">
                      <a:latin typeface="나눔고딕OTF" panose="020D0604000000000000" pitchFamily="34" charset="-127"/>
                      <a:ea typeface="나눔고딕OTF" panose="020D0604000000000000" pitchFamily="34" charset="-127"/>
                    </a:rPr>
                    <a:t>(</a:t>
                  </a:r>
                  <a:r>
                    <a:rPr lang="ko-KR" altLang="en-US" b="1" dirty="0">
                      <a:latin typeface="나눔고딕OTF" panose="020D0604000000000000" pitchFamily="34" charset="-127"/>
                      <a:ea typeface="나눔고딕OTF" panose="020D0604000000000000" pitchFamily="34" charset="-127"/>
                    </a:rPr>
                    <a:t>환자</a:t>
                  </a:r>
                  <a:r>
                    <a:rPr lang="en-US" altLang="ko-KR" b="1" dirty="0">
                      <a:latin typeface="나눔고딕OTF" panose="020D0604000000000000" pitchFamily="34" charset="-127"/>
                      <a:ea typeface="나눔고딕OTF" panose="020D0604000000000000" pitchFamily="34" charset="-127"/>
                    </a:rPr>
                    <a:t>) </a:t>
                  </a:r>
                  <a:r>
                    <a:rPr lang="ko-KR" altLang="en-US" b="1" dirty="0">
                      <a:latin typeface="나눔고딕OTF" panose="020D0604000000000000" pitchFamily="34" charset="-127"/>
                      <a:ea typeface="나눔고딕OTF" panose="020D0604000000000000" pitchFamily="34" charset="-127"/>
                    </a:rPr>
                    <a:t>설정</a:t>
                  </a:r>
                </a:p>
              </p:txBody>
            </p:sp>
          </p:grpSp>
        </p:grp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10F7D0A0-3178-40EB-ABB6-A35B254F5A13}"/>
                </a:ext>
              </a:extLst>
            </p:cNvPr>
            <p:cNvGrpSpPr/>
            <p:nvPr/>
          </p:nvGrpSpPr>
          <p:grpSpPr>
            <a:xfrm>
              <a:off x="816992" y="4965053"/>
              <a:ext cx="5679693" cy="1314104"/>
              <a:chOff x="954822" y="4783507"/>
              <a:chExt cx="5404032" cy="1314104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4092C6C9-1666-43F2-80CF-2991C80DFA6A}"/>
                  </a:ext>
                </a:extLst>
              </p:cNvPr>
              <p:cNvSpPr/>
              <p:nvPr/>
            </p:nvSpPr>
            <p:spPr>
              <a:xfrm>
                <a:off x="954822" y="4965051"/>
                <a:ext cx="5040000" cy="1132560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tx1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3F99B8BB-65E1-4D9E-9AA7-9F5DD9A0DCC2}"/>
                  </a:ext>
                </a:extLst>
              </p:cNvPr>
              <p:cNvSpPr txBox="1"/>
              <p:nvPr/>
            </p:nvSpPr>
            <p:spPr>
              <a:xfrm>
                <a:off x="1039325" y="5139654"/>
                <a:ext cx="5319529" cy="78335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ko-KR"/>
                </a:defPPr>
                <a:lvl1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§"/>
                  <a:defRPr sz="1600">
                    <a:latin typeface="나눔고딕OTF" panose="020D0604000000000000" pitchFamily="34" charset="-127"/>
                    <a:ea typeface="나눔고딕OTF" panose="020D0604000000000000" pitchFamily="34" charset="-127"/>
                  </a:defRPr>
                </a:lvl1pPr>
              </a:lstStyle>
              <a:p>
                <a:r>
                  <a:rPr lang="ko-KR" altLang="en-US" b="1" dirty="0"/>
                  <a:t>병상 수가 많은 병원 순서</a:t>
                </a:r>
                <a:r>
                  <a:rPr lang="ko-KR" altLang="en-US" dirty="0"/>
                  <a:t>로 중증응급의료센터 지정</a:t>
                </a:r>
                <a:endParaRPr lang="en-US" altLang="ko-KR" dirty="0"/>
              </a:p>
              <a:p>
                <a:r>
                  <a:rPr lang="ko-KR" altLang="en-US" dirty="0"/>
                  <a:t>기존 병원 분류 체계와 무관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81AA7C1-1154-48DD-99A0-A5794B2F193F}"/>
                  </a:ext>
                </a:extLst>
              </p:cNvPr>
              <p:cNvSpPr txBox="1"/>
              <p:nvPr/>
            </p:nvSpPr>
            <p:spPr>
              <a:xfrm>
                <a:off x="2052074" y="4783507"/>
                <a:ext cx="2845497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b="1" dirty="0">
                    <a:latin typeface="나눔고딕OTF" panose="020D0604000000000000" pitchFamily="34" charset="-127"/>
                    <a:ea typeface="나눔고딕OTF" panose="020D0604000000000000" pitchFamily="34" charset="-127"/>
                  </a:rPr>
                  <a:t>Resource (</a:t>
                </a:r>
                <a:r>
                  <a:rPr lang="ko-KR" altLang="en-US" b="1" dirty="0">
                    <a:latin typeface="나눔고딕OTF" panose="020D0604000000000000" pitchFamily="34" charset="-127"/>
                    <a:ea typeface="나눔고딕OTF" panose="020D0604000000000000" pitchFamily="34" charset="-127"/>
                  </a:rPr>
                  <a:t>의료기관</a:t>
                </a:r>
                <a:r>
                  <a:rPr lang="en-US" altLang="ko-KR" b="1" dirty="0">
                    <a:latin typeface="나눔고딕OTF" panose="020D0604000000000000" pitchFamily="34" charset="-127"/>
                    <a:ea typeface="나눔고딕OTF" panose="020D0604000000000000" pitchFamily="34" charset="-127"/>
                  </a:rPr>
                  <a:t>) </a:t>
                </a:r>
                <a:r>
                  <a:rPr lang="ko-KR" altLang="en-US" b="1" dirty="0">
                    <a:latin typeface="나눔고딕OTF" panose="020D0604000000000000" pitchFamily="34" charset="-127"/>
                    <a:ea typeface="나눔고딕OTF" panose="020D0604000000000000" pitchFamily="34" charset="-127"/>
                  </a:rPr>
                  <a:t>설정</a:t>
                </a:r>
                <a:endParaRPr lang="en-US" altLang="ko-KR" b="1" dirty="0">
                  <a:latin typeface="나눔고딕OTF" panose="020D0604000000000000" pitchFamily="34" charset="-127"/>
                  <a:ea typeface="나눔고딕OTF" panose="020D0604000000000000" pitchFamily="34" charset="-127"/>
                </a:endParaRPr>
              </a:p>
            </p:txBody>
          </p:sp>
        </p:grpSp>
      </p:grpSp>
      <p:sp>
        <p:nvSpPr>
          <p:cNvPr id="35" name="이등변 삼각형 34">
            <a:extLst>
              <a:ext uri="{FF2B5EF4-FFF2-40B4-BE49-F238E27FC236}">
                <a16:creationId xmlns:a16="http://schemas.microsoft.com/office/drawing/2014/main" id="{DC05828A-8F3E-4306-AE15-96F59CAFF06B}"/>
              </a:ext>
            </a:extLst>
          </p:cNvPr>
          <p:cNvSpPr/>
          <p:nvPr/>
        </p:nvSpPr>
        <p:spPr>
          <a:xfrm rot="5400000">
            <a:off x="4687864" y="3798515"/>
            <a:ext cx="4251397" cy="380887"/>
          </a:xfrm>
          <a:prstGeom prst="triangl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8A6AFAE-0B74-4E57-BA3E-47048E46BF38}"/>
              </a:ext>
            </a:extLst>
          </p:cNvPr>
          <p:cNvSpPr/>
          <p:nvPr/>
        </p:nvSpPr>
        <p:spPr>
          <a:xfrm>
            <a:off x="7495491" y="1953946"/>
            <a:ext cx="3760700" cy="416071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chemeClr val="tx1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2FD2D27-54EB-4CA8-944B-770240F72535}"/>
              </a:ext>
            </a:extLst>
          </p:cNvPr>
          <p:cNvSpPr txBox="1"/>
          <p:nvPr/>
        </p:nvSpPr>
        <p:spPr>
          <a:xfrm>
            <a:off x="8391911" y="1759755"/>
            <a:ext cx="196786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Output measure</a:t>
            </a:r>
          </a:p>
        </p:txBody>
      </p:sp>
      <p:graphicFrame>
        <p:nvGraphicFramePr>
          <p:cNvPr id="36" name="표 35">
            <a:extLst>
              <a:ext uri="{FF2B5EF4-FFF2-40B4-BE49-F238E27FC236}">
                <a16:creationId xmlns:a16="http://schemas.microsoft.com/office/drawing/2014/main" id="{CC743471-9645-46E3-BF74-B675861D3F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1224441"/>
              </p:ext>
            </p:extLst>
          </p:nvPr>
        </p:nvGraphicFramePr>
        <p:xfrm>
          <a:off x="7635563" y="2541545"/>
          <a:ext cx="3480556" cy="298551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80556">
                  <a:extLst>
                    <a:ext uri="{9D8B030D-6E8A-4147-A177-3AD203B41FA5}">
                      <a16:colId xmlns:a16="http://schemas.microsoft.com/office/drawing/2014/main" val="3140765607"/>
                    </a:ext>
                  </a:extLst>
                </a:gridCol>
              </a:tblGrid>
              <a:tr h="7463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평균 체류 환자 수</a:t>
                      </a:r>
                    </a:p>
                  </a:txBody>
                  <a:tcPr marL="0" marR="0" marT="0" marB="0" anchor="ctr"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7332949"/>
                  </a:ext>
                </a:extLst>
              </a:tr>
              <a:tr h="7463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기준치</a:t>
                      </a:r>
                      <a:r>
                        <a:rPr lang="en-US" altLang="ko-KR" sz="1600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(</a:t>
                      </a:r>
                      <a:r>
                        <a:rPr lang="ko-KR" altLang="en-US" sz="1600" b="1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실시간 체류 환자 수 </a:t>
                      </a:r>
                      <a:r>
                        <a:rPr lang="en-US" altLang="ko-KR" sz="1600" b="1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12.1</a:t>
                      </a:r>
                      <a:r>
                        <a:rPr lang="ko-KR" altLang="en-US" sz="1600" b="1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명</a:t>
                      </a:r>
                      <a:r>
                        <a:rPr lang="en-US" altLang="ko-KR" sz="1600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)</a:t>
                      </a:r>
                      <a:r>
                        <a:rPr lang="ko-KR" altLang="en-US" sz="1600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를</a:t>
                      </a:r>
                      <a:endParaRPr lang="en-US" altLang="ko-KR" sz="16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초과하는 횟수</a:t>
                      </a:r>
                      <a:endParaRPr lang="en-US" altLang="ko-KR" sz="16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marL="0" marR="0" marT="0" marB="0" anchor="ctr"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5257156"/>
                  </a:ext>
                </a:extLst>
              </a:tr>
              <a:tr h="7463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환자 평균 </a:t>
                      </a:r>
                      <a:r>
                        <a:rPr lang="en-US" altLang="ko-KR" sz="1600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LOS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(Length of Stay, </a:t>
                      </a:r>
                      <a:r>
                        <a:rPr lang="ko-KR" altLang="en-US" sz="1600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체류시간</a:t>
                      </a:r>
                      <a:r>
                        <a:rPr lang="en-US" altLang="ko-KR" sz="1600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)</a:t>
                      </a:r>
                      <a:endParaRPr lang="ko-KR" altLang="en-US" sz="16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marL="0" marR="0" marT="0" marB="0" anchor="ctr"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3484231"/>
                  </a:ext>
                </a:extLst>
              </a:tr>
              <a:tr h="7463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환자 평균 대기 시간 </a:t>
                      </a:r>
                    </a:p>
                  </a:txBody>
                  <a:tcPr marL="0" marR="0" marT="0" marB="0" anchor="ctr"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42786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391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6002E8B5-F182-426E-9488-387E389FF8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669" y="556819"/>
            <a:ext cx="9458784" cy="446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5997E7-3601-4D62-9239-BF64087CBC30}"/>
              </a:ext>
            </a:extLst>
          </p:cNvPr>
          <p:cNvSpPr txBox="1"/>
          <p:nvPr/>
        </p:nvSpPr>
        <p:spPr>
          <a:xfrm>
            <a:off x="265024" y="184945"/>
            <a:ext cx="11737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중증응급의료센터 </a:t>
            </a:r>
            <a:r>
              <a:rPr lang="ko-KR" altLang="en-US" sz="3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개소수</a:t>
            </a: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 변화에 따른 주중 </a:t>
            </a:r>
            <a:r>
              <a:rPr lang="ko-KR" altLang="en-US" sz="3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체류환자수</a:t>
            </a: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 분석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72E3DA0C-62DF-468B-96BD-A8E148EADB0C}"/>
              </a:ext>
            </a:extLst>
          </p:cNvPr>
          <p:cNvCxnSpPr>
            <a:cxnSpLocks/>
          </p:cNvCxnSpPr>
          <p:nvPr/>
        </p:nvCxnSpPr>
        <p:spPr>
          <a:xfrm>
            <a:off x="0" y="769720"/>
            <a:ext cx="12192000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1" name="표 90">
            <a:extLst>
              <a:ext uri="{FF2B5EF4-FFF2-40B4-BE49-F238E27FC236}">
                <a16:creationId xmlns:a16="http://schemas.microsoft.com/office/drawing/2014/main" id="{F18C4BF2-4E66-426D-9BBC-61D2B61A7D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0845805"/>
              </p:ext>
            </p:extLst>
          </p:nvPr>
        </p:nvGraphicFramePr>
        <p:xfrm>
          <a:off x="332316" y="1401126"/>
          <a:ext cx="5494847" cy="4572486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858462">
                  <a:extLst>
                    <a:ext uri="{9D8B030D-6E8A-4147-A177-3AD203B41FA5}">
                      <a16:colId xmlns:a16="http://schemas.microsoft.com/office/drawing/2014/main" val="3999271970"/>
                    </a:ext>
                  </a:extLst>
                </a:gridCol>
                <a:gridCol w="1180385">
                  <a:extLst>
                    <a:ext uri="{9D8B030D-6E8A-4147-A177-3AD203B41FA5}">
                      <a16:colId xmlns:a16="http://schemas.microsoft.com/office/drawing/2014/main" val="3641331023"/>
                    </a:ext>
                  </a:extLst>
                </a:gridCol>
                <a:gridCol w="1152000">
                  <a:extLst>
                    <a:ext uri="{9D8B030D-6E8A-4147-A177-3AD203B41FA5}">
                      <a16:colId xmlns:a16="http://schemas.microsoft.com/office/drawing/2014/main" val="1825645843"/>
                    </a:ext>
                  </a:extLst>
                </a:gridCol>
                <a:gridCol w="1152000">
                  <a:extLst>
                    <a:ext uri="{9D8B030D-6E8A-4147-A177-3AD203B41FA5}">
                      <a16:colId xmlns:a16="http://schemas.microsoft.com/office/drawing/2014/main" val="1505910"/>
                    </a:ext>
                  </a:extLst>
                </a:gridCol>
                <a:gridCol w="1152000">
                  <a:extLst>
                    <a:ext uri="{9D8B030D-6E8A-4147-A177-3AD203B41FA5}">
                      <a16:colId xmlns:a16="http://schemas.microsoft.com/office/drawing/2014/main" val="3563575327"/>
                    </a:ext>
                  </a:extLst>
                </a:gridCol>
              </a:tblGrid>
              <a:tr h="508054">
                <a:tc gridSpan="2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marL="8659" marR="8659" marT="10478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1</a:t>
                      </a:r>
                      <a:r>
                        <a:rPr lang="ko-KR" altLang="en-US" sz="1200" u="none" strike="noStrike" dirty="0"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개소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marL="9525" marR="9525" marT="1152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2</a:t>
                      </a:r>
                      <a:r>
                        <a:rPr lang="ko-KR" altLang="en-US" sz="1200" u="none" strike="noStrike"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개소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marL="9525" marR="9525" marT="115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3</a:t>
                      </a:r>
                      <a:r>
                        <a:rPr lang="ko-KR" altLang="en-US" sz="1200" u="none" strike="noStrike" dirty="0"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개소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marL="9525" marR="9525" marT="11526" marB="0" anchor="ctr"/>
                </a:tc>
                <a:extLst>
                  <a:ext uri="{0D108BD9-81ED-4DB2-BD59-A6C34878D82A}">
                    <a16:rowId xmlns:a16="http://schemas.microsoft.com/office/drawing/2014/main" val="676070829"/>
                  </a:ext>
                </a:extLst>
              </a:tr>
              <a:tr h="50805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서북권역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marL="83127" marR="83127" marT="50292" marB="50292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평균 </a:t>
                      </a:r>
                      <a:r>
                        <a:rPr lang="ko-KR" altLang="en-US" sz="120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체류환자수</a:t>
                      </a:r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525" marR="9525" marT="11526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22.02</a:t>
                      </a:r>
                    </a:p>
                  </a:txBody>
                  <a:tcPr marL="9525" marR="9525" marT="11526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11.03</a:t>
                      </a:r>
                    </a:p>
                  </a:txBody>
                  <a:tcPr marL="9525" marR="9525" marT="11526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7.14</a:t>
                      </a:r>
                    </a:p>
                  </a:txBody>
                  <a:tcPr marL="9525" marR="9525" marT="11526" marB="0" anchor="ctr"/>
                </a:tc>
                <a:extLst>
                  <a:ext uri="{0D108BD9-81ED-4DB2-BD59-A6C34878D82A}">
                    <a16:rowId xmlns:a16="http://schemas.microsoft.com/office/drawing/2014/main" val="4133569123"/>
                  </a:ext>
                </a:extLst>
              </a:tr>
              <a:tr h="50805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기준치 초과 빈도</a:t>
                      </a:r>
                      <a:r>
                        <a:rPr lang="en-US" altLang="ko-KR" sz="1100" baseline="30000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*</a:t>
                      </a:r>
                      <a:endParaRPr lang="ko-KR" altLang="en-US" sz="11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525" marR="9525" marT="11526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0.98</a:t>
                      </a:r>
                    </a:p>
                  </a:txBody>
                  <a:tcPr marL="9525" marR="9525" marT="11526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0.45</a:t>
                      </a:r>
                    </a:p>
                  </a:txBody>
                  <a:tcPr marL="9525" marR="9525" marT="11526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0.2</a:t>
                      </a:r>
                    </a:p>
                  </a:txBody>
                  <a:tcPr marL="9525" marR="9525" marT="11526" marB="0" anchor="ctr"/>
                </a:tc>
                <a:extLst>
                  <a:ext uri="{0D108BD9-81ED-4DB2-BD59-A6C34878D82A}">
                    <a16:rowId xmlns:a16="http://schemas.microsoft.com/office/drawing/2014/main" val="2085916579"/>
                  </a:ext>
                </a:extLst>
              </a:tr>
              <a:tr h="50805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서남권역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marL="83127" marR="83127" marT="50292" marB="50292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평균 </a:t>
                      </a:r>
                      <a:r>
                        <a:rPr lang="ko-KR" altLang="en-US" sz="120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체류환자수</a:t>
                      </a:r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525" marR="9525" marT="11526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24.59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12.53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99501117"/>
                  </a:ext>
                </a:extLst>
              </a:tr>
              <a:tr h="50805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기준치 초과 빈도</a:t>
                      </a:r>
                    </a:p>
                  </a:txBody>
                  <a:tcPr marL="9525" marR="9525" marT="11526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0.97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0.52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0.15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73986042"/>
                  </a:ext>
                </a:extLst>
              </a:tr>
              <a:tr h="50805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동북권역</a:t>
                      </a:r>
                    </a:p>
                  </a:txBody>
                  <a:tcPr marL="83127" marR="83127" marT="50292" marB="50292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평균 </a:t>
                      </a:r>
                      <a:r>
                        <a:rPr lang="ko-KR" altLang="en-US" sz="120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체류환자수</a:t>
                      </a:r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525" marR="9525" marT="11526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22.46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10.98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7.38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11773345"/>
                  </a:ext>
                </a:extLst>
              </a:tr>
              <a:tr h="508054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marL="83127" marR="83127" marT="50292" marB="50292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기준치 초과 빈도</a:t>
                      </a:r>
                    </a:p>
                  </a:txBody>
                  <a:tcPr marL="9525" marR="9525" marT="11526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0.97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0.52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0.15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66524361"/>
                  </a:ext>
                </a:extLst>
              </a:tr>
              <a:tr h="50805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동남권역</a:t>
                      </a:r>
                    </a:p>
                  </a:txBody>
                  <a:tcPr marL="83127" marR="83127" marT="50292" marB="50292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평균 </a:t>
                      </a:r>
                      <a:r>
                        <a:rPr lang="ko-KR" altLang="en-US" sz="120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체류환자수</a:t>
                      </a:r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525" marR="9525" marT="11526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30.36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15.03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10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76100154"/>
                  </a:ext>
                </a:extLst>
              </a:tr>
              <a:tr h="508054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marL="83127" marR="83127" marT="50292" marB="50292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기준치 초과 빈도</a:t>
                      </a:r>
                    </a:p>
                  </a:txBody>
                  <a:tcPr marL="9525" marR="9525" marT="11526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0.79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0.2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09481457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96035164-0AFC-45FC-B204-6341E228F396}"/>
              </a:ext>
            </a:extLst>
          </p:cNvPr>
          <p:cNvSpPr/>
          <p:nvPr/>
        </p:nvSpPr>
        <p:spPr>
          <a:xfrm>
            <a:off x="8760119" y="6646218"/>
            <a:ext cx="356119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baseline="30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* </a:t>
            </a:r>
            <a:r>
              <a:rPr lang="ko-KR" altLang="en-US" sz="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중증응급의료센터 적정 평균 </a:t>
            </a:r>
            <a:r>
              <a:rPr lang="ko-KR" altLang="en-US" sz="800" dirty="0" err="1">
                <a:latin typeface="나눔고딕OTF" panose="020D0604000000000000" pitchFamily="34" charset="-127"/>
                <a:ea typeface="나눔고딕OTF" panose="020D0604000000000000" pitchFamily="34" charset="-127"/>
              </a:rPr>
              <a:t>체류환자수</a:t>
            </a:r>
            <a:r>
              <a:rPr lang="ko-KR" altLang="en-US" sz="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  <a:r>
              <a:rPr lang="en-US" altLang="ko-KR" sz="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12.1</a:t>
            </a:r>
            <a:r>
              <a:rPr lang="ko-KR" altLang="en-US" sz="8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명을 초과한 시간의 빈도</a:t>
            </a:r>
            <a:endParaRPr lang="ko-KR" altLang="en-US" sz="800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D16A643-0ABB-402A-8031-B6EF7D66213F}"/>
              </a:ext>
            </a:extLst>
          </p:cNvPr>
          <p:cNvGrpSpPr/>
          <p:nvPr/>
        </p:nvGrpSpPr>
        <p:grpSpPr>
          <a:xfrm>
            <a:off x="5997870" y="1439696"/>
            <a:ext cx="5936056" cy="4536543"/>
            <a:chOff x="4291427" y="2072522"/>
            <a:chExt cx="7400265" cy="5655544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80235CE9-A39E-47F6-B117-75AD7F9CA9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91427" y="2072522"/>
              <a:ext cx="3609145" cy="2712955"/>
            </a:xfrm>
            <a:prstGeom prst="rect">
              <a:avLst/>
            </a:prstGeom>
          </p:spPr>
        </p:pic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7D645EEE-39AE-4A58-B4D8-6D7EE0EA9D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82546" y="2072522"/>
              <a:ext cx="3609146" cy="2712955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681A589C-9F30-4936-8AF3-3A04A51631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82546" y="5015111"/>
              <a:ext cx="3609145" cy="2712955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50F5E778-EC7E-475E-8E39-2BA345D685E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291427" y="5015111"/>
              <a:ext cx="3615240" cy="27129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10976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22343510-0BF8-4226-A994-1EF044FA1402}"/>
              </a:ext>
            </a:extLst>
          </p:cNvPr>
          <p:cNvSpPr txBox="1"/>
          <p:nvPr/>
        </p:nvSpPr>
        <p:spPr>
          <a:xfrm>
            <a:off x="265024" y="184945"/>
            <a:ext cx="11737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중증응급의료센터 </a:t>
            </a:r>
            <a:r>
              <a:rPr lang="ko-KR" altLang="en-US" sz="28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개소수</a:t>
            </a:r>
            <a:r>
              <a:rPr lang="ko-KR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 변화에 따른 주중 일평균 </a:t>
            </a:r>
            <a:r>
              <a:rPr lang="ko-KR" altLang="en-US" sz="28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내원환자수</a:t>
            </a:r>
            <a:r>
              <a:rPr lang="ko-KR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 분석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B97BE8F-212F-40D9-945F-C839069ABC51}"/>
              </a:ext>
            </a:extLst>
          </p:cNvPr>
          <p:cNvCxnSpPr>
            <a:cxnSpLocks/>
          </p:cNvCxnSpPr>
          <p:nvPr/>
        </p:nvCxnSpPr>
        <p:spPr>
          <a:xfrm>
            <a:off x="0" y="769720"/>
            <a:ext cx="12192000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5B511A0C-83C2-4440-8C83-35114D6558D0}"/>
              </a:ext>
            </a:extLst>
          </p:cNvPr>
          <p:cNvGrpSpPr/>
          <p:nvPr/>
        </p:nvGrpSpPr>
        <p:grpSpPr>
          <a:xfrm>
            <a:off x="6014195" y="1486229"/>
            <a:ext cx="5895923" cy="4433749"/>
            <a:chOff x="5108664" y="1913590"/>
            <a:chExt cx="7466602" cy="5614903"/>
          </a:xfrm>
        </p:grpSpPr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3DCB1F87-C98D-4551-B733-2AA4B89488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08664" y="1913591"/>
              <a:ext cx="3615241" cy="2712955"/>
            </a:xfrm>
            <a:prstGeom prst="rect">
              <a:avLst/>
            </a:prstGeom>
          </p:spPr>
        </p:pic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203F757D-AA7F-4DD9-BC8A-5FF1C5C6B0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60025" y="1913590"/>
              <a:ext cx="3615241" cy="2712955"/>
            </a:xfrm>
            <a:prstGeom prst="rect">
              <a:avLst/>
            </a:prstGeom>
          </p:spPr>
        </p:pic>
        <p:pic>
          <p:nvPicPr>
            <p:cNvPr id="40" name="그림 39">
              <a:extLst>
                <a:ext uri="{FF2B5EF4-FFF2-40B4-BE49-F238E27FC236}">
                  <a16:creationId xmlns:a16="http://schemas.microsoft.com/office/drawing/2014/main" id="{FAC0597E-1834-4D45-B7CE-3480DEDAAD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14760" y="4815538"/>
              <a:ext cx="3609145" cy="2712955"/>
            </a:xfrm>
            <a:prstGeom prst="rect">
              <a:avLst/>
            </a:prstGeom>
          </p:spPr>
        </p:pic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A468173A-0E62-4936-A251-974E2CACB4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966121" y="4815538"/>
              <a:ext cx="3609145" cy="2712955"/>
            </a:xfrm>
            <a:prstGeom prst="rect">
              <a:avLst/>
            </a:prstGeom>
          </p:spPr>
        </p:pic>
      </p:grp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C19BA91C-07E4-4C48-AB0D-FADA10EC82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8911693"/>
              </p:ext>
            </p:extLst>
          </p:nvPr>
        </p:nvGraphicFramePr>
        <p:xfrm>
          <a:off x="332316" y="1401126"/>
          <a:ext cx="5394462" cy="4572486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858462">
                  <a:extLst>
                    <a:ext uri="{9D8B030D-6E8A-4147-A177-3AD203B41FA5}">
                      <a16:colId xmlns:a16="http://schemas.microsoft.com/office/drawing/2014/main" val="3999271970"/>
                    </a:ext>
                  </a:extLst>
                </a:gridCol>
                <a:gridCol w="1296000">
                  <a:extLst>
                    <a:ext uri="{9D8B030D-6E8A-4147-A177-3AD203B41FA5}">
                      <a16:colId xmlns:a16="http://schemas.microsoft.com/office/drawing/2014/main" val="3641331023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1825645843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1505910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3563575327"/>
                    </a:ext>
                  </a:extLst>
                </a:gridCol>
              </a:tblGrid>
              <a:tr h="508054">
                <a:tc>
                  <a:txBody>
                    <a:bodyPr/>
                    <a:lstStyle/>
                    <a:p>
                      <a:pPr algn="ctr" fontAlgn="ctr"/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1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개소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2</a:t>
                      </a:r>
                      <a:r>
                        <a:rPr lang="ko-KR" altLang="en-US" sz="1200" u="none" strike="noStrike" kern="120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개소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3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개소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76070829"/>
                  </a:ext>
                </a:extLst>
              </a:tr>
              <a:tr h="50805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서북권역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중증응급의료센터</a:t>
                      </a: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76.82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38.41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25.61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33569123"/>
                  </a:ext>
                </a:extLst>
              </a:tr>
              <a:tr h="50805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그 외 기관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85.57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100.30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115.06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5916579"/>
                  </a:ext>
                </a:extLst>
              </a:tr>
              <a:tr h="50805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서남권역</a:t>
                      </a: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E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중증응급의료센터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89.07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44.49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29.69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99501117"/>
                  </a:ext>
                </a:extLst>
              </a:tr>
              <a:tr h="50805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그 외 기관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79.68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85.88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93.14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73986042"/>
                  </a:ext>
                </a:extLst>
              </a:tr>
              <a:tr h="50805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동북권역</a:t>
                      </a: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D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중증응급의료센터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78.48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39.24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26.16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11773345"/>
                  </a:ext>
                </a:extLst>
              </a:tr>
              <a:tr h="50805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그 외 기관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75.17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82.83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92.10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66524361"/>
                  </a:ext>
                </a:extLst>
              </a:tr>
              <a:tr h="50805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동남권역</a:t>
                      </a: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중증응급의료센터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106.96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53.48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35.65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76100154"/>
                  </a:ext>
                </a:extLst>
              </a:tr>
              <a:tr h="508054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그 외 기관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127.92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149.02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170.68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09481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3290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05E9F69B-1C84-4965-B30E-80E0A3D85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677" y="859315"/>
            <a:ext cx="10946645" cy="577437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01136A5-30F5-4454-802C-1FE1C510E325}"/>
              </a:ext>
            </a:extLst>
          </p:cNvPr>
          <p:cNvSpPr txBox="1"/>
          <p:nvPr/>
        </p:nvSpPr>
        <p:spPr>
          <a:xfrm>
            <a:off x="265024" y="184945"/>
            <a:ext cx="11737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중증응급의료센터 </a:t>
            </a:r>
            <a:r>
              <a:rPr lang="ko-KR" altLang="en-US" sz="28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개소수</a:t>
            </a:r>
            <a:r>
              <a:rPr lang="ko-KR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 변화에 따른 체류 환자수의 시간대별 분석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E48C917D-B87C-42EE-9E72-82686F211ED7}"/>
              </a:ext>
            </a:extLst>
          </p:cNvPr>
          <p:cNvCxnSpPr>
            <a:cxnSpLocks/>
          </p:cNvCxnSpPr>
          <p:nvPr/>
        </p:nvCxnSpPr>
        <p:spPr>
          <a:xfrm>
            <a:off x="0" y="769720"/>
            <a:ext cx="12192000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4412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9292223A-DA09-49FF-9922-CC92E0E2DE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9843306"/>
              </p:ext>
            </p:extLst>
          </p:nvPr>
        </p:nvGraphicFramePr>
        <p:xfrm>
          <a:off x="739214" y="1515794"/>
          <a:ext cx="5394462" cy="4572486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858462">
                  <a:extLst>
                    <a:ext uri="{9D8B030D-6E8A-4147-A177-3AD203B41FA5}">
                      <a16:colId xmlns:a16="http://schemas.microsoft.com/office/drawing/2014/main" val="3999271970"/>
                    </a:ext>
                  </a:extLst>
                </a:gridCol>
                <a:gridCol w="1296000">
                  <a:extLst>
                    <a:ext uri="{9D8B030D-6E8A-4147-A177-3AD203B41FA5}">
                      <a16:colId xmlns:a16="http://schemas.microsoft.com/office/drawing/2014/main" val="3641331023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1825645843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1505910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3563575327"/>
                    </a:ext>
                  </a:extLst>
                </a:gridCol>
              </a:tblGrid>
              <a:tr h="508054">
                <a:tc>
                  <a:txBody>
                    <a:bodyPr/>
                    <a:lstStyle/>
                    <a:p>
                      <a:pPr algn="ctr" fontAlgn="ctr"/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1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개소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2</a:t>
                      </a:r>
                      <a:r>
                        <a:rPr lang="ko-KR" altLang="en-US" sz="1200" u="none" strike="noStrike" kern="120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개소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3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개소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76070829"/>
                  </a:ext>
                </a:extLst>
              </a:tr>
              <a:tr h="50805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서북권역</a:t>
                      </a: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대기시간</a:t>
                      </a: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4.54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1.60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0.89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33569123"/>
                  </a:ext>
                </a:extLst>
              </a:tr>
              <a:tr h="50805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체류시간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419.40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411.94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395.39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5916579"/>
                  </a:ext>
                </a:extLst>
              </a:tr>
              <a:tr h="50805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서남권역</a:t>
                      </a: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E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대기시간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5.13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4.05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1.83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99501117"/>
                  </a:ext>
                </a:extLst>
              </a:tr>
              <a:tr h="50805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체류시간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398.14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405.20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385.94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73986042"/>
                  </a:ext>
                </a:extLst>
              </a:tr>
              <a:tr h="50805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동북권역</a:t>
                      </a: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D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대기시간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9.10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5.89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2.73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11773345"/>
                  </a:ext>
                </a:extLst>
              </a:tr>
              <a:tr h="50805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체류시간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411.70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406.73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403.82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66524361"/>
                  </a:ext>
                </a:extLst>
              </a:tr>
              <a:tr h="50805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동남권역</a:t>
                      </a: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대기시간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6.07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4.83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3.93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76100154"/>
                  </a:ext>
                </a:extLst>
              </a:tr>
              <a:tr h="50805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체류시간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405.03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405.03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405.45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0948145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E67D75C-2FE9-498E-BDA5-192308A733C9}"/>
              </a:ext>
            </a:extLst>
          </p:cNvPr>
          <p:cNvSpPr txBox="1"/>
          <p:nvPr/>
        </p:nvSpPr>
        <p:spPr>
          <a:xfrm>
            <a:off x="265024" y="184945"/>
            <a:ext cx="11737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중증응급의료센터 </a:t>
            </a:r>
            <a:r>
              <a:rPr lang="ko-KR" altLang="en-US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개소수</a:t>
            </a:r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 변화에 따른 환자 평균 체류시간 및 대기시간 분석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032839A-8A46-4A91-97F0-8E3A62BADE9C}"/>
              </a:ext>
            </a:extLst>
          </p:cNvPr>
          <p:cNvCxnSpPr>
            <a:cxnSpLocks/>
          </p:cNvCxnSpPr>
          <p:nvPr/>
        </p:nvCxnSpPr>
        <p:spPr>
          <a:xfrm>
            <a:off x="0" y="769720"/>
            <a:ext cx="12192000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53B1C5-09CB-4A11-95EC-EE6CABDE72AA}"/>
              </a:ext>
            </a:extLst>
          </p:cNvPr>
          <p:cNvSpPr/>
          <p:nvPr/>
        </p:nvSpPr>
        <p:spPr>
          <a:xfrm>
            <a:off x="5251703" y="6209215"/>
            <a:ext cx="8819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(</a:t>
            </a:r>
            <a:r>
              <a:rPr lang="ko-KR" altLang="en-US" sz="12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단위 </a:t>
            </a:r>
            <a:r>
              <a:rPr lang="en-US" altLang="ko-KR" sz="12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: </a:t>
            </a:r>
            <a:r>
              <a:rPr lang="ko-KR" altLang="en-US" sz="12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분</a:t>
            </a:r>
            <a:r>
              <a:rPr lang="en-US" altLang="ko-KR" sz="12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)</a:t>
            </a:r>
            <a:endParaRPr lang="ko-KR" altLang="en-US" dirty="0"/>
          </a:p>
        </p:txBody>
      </p:sp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4714DF6D-1FEB-D192-B28E-35594E19F42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11155308"/>
              </p:ext>
            </p:extLst>
          </p:nvPr>
        </p:nvGraphicFramePr>
        <p:xfrm>
          <a:off x="7135061" y="1335506"/>
          <a:ext cx="4070154" cy="24418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차트 8">
            <a:extLst>
              <a:ext uri="{FF2B5EF4-FFF2-40B4-BE49-F238E27FC236}">
                <a16:creationId xmlns:a16="http://schemas.microsoft.com/office/drawing/2014/main" id="{44A4AD76-1A6F-8BFA-B993-53AB8892C1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63524122"/>
              </p:ext>
            </p:extLst>
          </p:nvPr>
        </p:nvGraphicFramePr>
        <p:xfrm>
          <a:off x="7135061" y="4107926"/>
          <a:ext cx="4070154" cy="24418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8671690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59AC25C-64B3-BED6-962A-A8FC6F2AEF9C}"/>
              </a:ext>
            </a:extLst>
          </p:cNvPr>
          <p:cNvSpPr txBox="1"/>
          <p:nvPr/>
        </p:nvSpPr>
        <p:spPr>
          <a:xfrm>
            <a:off x="265024" y="184945"/>
            <a:ext cx="11737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중증응급의료센터 운영모형에 따른 효과 및 한계 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ADAB8B9-092F-BFED-B0AF-A2A4C37B9965}"/>
              </a:ext>
            </a:extLst>
          </p:cNvPr>
          <p:cNvCxnSpPr>
            <a:cxnSpLocks/>
          </p:cNvCxnSpPr>
          <p:nvPr/>
        </p:nvCxnSpPr>
        <p:spPr>
          <a:xfrm>
            <a:off x="0" y="769720"/>
            <a:ext cx="12192000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458F1BB0-7045-ED4A-459C-9C9A4CEE46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8318946"/>
              </p:ext>
            </p:extLst>
          </p:nvPr>
        </p:nvGraphicFramePr>
        <p:xfrm>
          <a:off x="395765" y="1413887"/>
          <a:ext cx="6891862" cy="50400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820724">
                  <a:extLst>
                    <a:ext uri="{9D8B030D-6E8A-4147-A177-3AD203B41FA5}">
                      <a16:colId xmlns:a16="http://schemas.microsoft.com/office/drawing/2014/main" val="3999271970"/>
                    </a:ext>
                  </a:extLst>
                </a:gridCol>
                <a:gridCol w="1193196">
                  <a:extLst>
                    <a:ext uri="{9D8B030D-6E8A-4147-A177-3AD203B41FA5}">
                      <a16:colId xmlns:a16="http://schemas.microsoft.com/office/drawing/2014/main" val="3641331023"/>
                    </a:ext>
                  </a:extLst>
                </a:gridCol>
                <a:gridCol w="1383696">
                  <a:extLst>
                    <a:ext uri="{9D8B030D-6E8A-4147-A177-3AD203B41FA5}">
                      <a16:colId xmlns:a16="http://schemas.microsoft.com/office/drawing/2014/main" val="1825645843"/>
                    </a:ext>
                  </a:extLst>
                </a:gridCol>
                <a:gridCol w="1910746">
                  <a:extLst>
                    <a:ext uri="{9D8B030D-6E8A-4147-A177-3AD203B41FA5}">
                      <a16:colId xmlns:a16="http://schemas.microsoft.com/office/drawing/2014/main" val="1505910"/>
                    </a:ext>
                  </a:extLst>
                </a:gridCol>
                <a:gridCol w="1583500">
                  <a:extLst>
                    <a:ext uri="{9D8B030D-6E8A-4147-A177-3AD203B41FA5}">
                      <a16:colId xmlns:a16="http://schemas.microsoft.com/office/drawing/2014/main" val="1706978671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ctr" fontAlgn="ctr"/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기존 의료체계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(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권역응급의료센터</a:t>
                      </a:r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)</a:t>
                      </a:r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새로운 정책 반영 의료체계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(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중증응급의료센터</a:t>
                      </a:r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)</a:t>
                      </a:r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변화율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(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효과 비율</a:t>
                      </a:r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)</a:t>
                      </a:r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extLst>
                  <a:ext uri="{0D108BD9-81ED-4DB2-BD59-A6C34878D82A}">
                    <a16:rowId xmlns:a16="http://schemas.microsoft.com/office/drawing/2014/main" val="676070829"/>
                  </a:ext>
                </a:extLst>
              </a:tr>
              <a:tr h="28800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서북권역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(2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개소</a:t>
                      </a:r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)</a:t>
                      </a:r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88541" marR="88541" marT="44271" marB="4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</a:t>
                      </a:r>
                      <a:r>
                        <a:rPr lang="ko-KR" altLang="en-US" sz="120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체류환자수</a:t>
                      </a:r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29.59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명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11.03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명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u="none" strike="noStrike" kern="1200" dirty="0">
                          <a:solidFill>
                            <a:srgbClr val="FF0000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62.7%</a:t>
                      </a:r>
                    </a:p>
                  </a:txBody>
                  <a:tcPr marL="9223" marR="9223" marT="9223" marB="0" anchor="ctr"/>
                </a:tc>
                <a:extLst>
                  <a:ext uri="{0D108BD9-81ED-4DB2-BD59-A6C34878D82A}">
                    <a16:rowId xmlns:a16="http://schemas.microsoft.com/office/drawing/2014/main" val="4133569123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</a:t>
                      </a:r>
                      <a:r>
                        <a:rPr lang="ko-KR" altLang="en-US" sz="120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내원환자수</a:t>
                      </a:r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178.94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명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38.41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명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u="none" strike="noStrike" kern="1200" dirty="0">
                          <a:solidFill>
                            <a:srgbClr val="FF0000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78.5%</a:t>
                      </a:r>
                    </a:p>
                  </a:txBody>
                  <a:tcPr marL="9223" marR="9223" marT="9223" marB="0" anchor="ctr"/>
                </a:tc>
                <a:extLst>
                  <a:ext uri="{0D108BD9-81ED-4DB2-BD59-A6C34878D82A}">
                    <a16:rowId xmlns:a16="http://schemas.microsoft.com/office/drawing/2014/main" val="2085916579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서남권역</a:t>
                      </a: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E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대기시간</a:t>
                      </a: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5.38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분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1.60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분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u="none" strike="noStrike" kern="1200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70.3%</a:t>
                      </a:r>
                    </a:p>
                  </a:txBody>
                  <a:tcPr marL="9223" marR="9223" marT="9223" marB="0" anchor="ctr"/>
                </a:tc>
                <a:extLst>
                  <a:ext uri="{0D108BD9-81ED-4DB2-BD59-A6C34878D82A}">
                    <a16:rowId xmlns:a16="http://schemas.microsoft.com/office/drawing/2014/main" val="2699501117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체류시간</a:t>
                      </a: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230.95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분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411.94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분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78.4%</a:t>
                      </a:r>
                    </a:p>
                  </a:txBody>
                  <a:tcPr marL="9223" marR="9223" marT="9223" marB="0" anchor="ctr"/>
                </a:tc>
                <a:extLst>
                  <a:ext uri="{0D108BD9-81ED-4DB2-BD59-A6C34878D82A}">
                    <a16:rowId xmlns:a16="http://schemas.microsoft.com/office/drawing/2014/main" val="1373986042"/>
                  </a:ext>
                </a:extLst>
              </a:tr>
              <a:tr h="28800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서남권역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(2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개소</a:t>
                      </a:r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)</a:t>
                      </a:r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88541" marR="88541" marT="44271" marB="4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E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</a:t>
                      </a:r>
                      <a:r>
                        <a:rPr lang="ko-KR" altLang="en-US" sz="120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체류환자수</a:t>
                      </a:r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effectLst/>
                          <a:latin typeface="+mn-lt"/>
                        </a:rPr>
                        <a:t>20.68</a:t>
                      </a:r>
                      <a:r>
                        <a:rPr lang="ko-KR" altLang="en-US" sz="1200" dirty="0">
                          <a:effectLst/>
                          <a:latin typeface="+mn-lt"/>
                        </a:rPr>
                        <a:t>명</a:t>
                      </a:r>
                    </a:p>
                  </a:txBody>
                  <a:tcPr marL="47625" marR="47625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effectLst/>
                          <a:latin typeface="+mn-lt"/>
                        </a:rPr>
                        <a:t>12.53</a:t>
                      </a:r>
                      <a:r>
                        <a:rPr lang="ko-KR" altLang="en-US" sz="1200" dirty="0">
                          <a:effectLst/>
                          <a:latin typeface="+mn-lt"/>
                        </a:rPr>
                        <a:t>명</a:t>
                      </a:r>
                    </a:p>
                  </a:txBody>
                  <a:tcPr marL="47625" marR="47625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u="none" strike="noStrike" kern="1200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39.4%</a:t>
                      </a:r>
                    </a:p>
                  </a:txBody>
                  <a:tcPr marL="9223" marR="9223" marT="9223" marB="0" anchor="ctr"/>
                </a:tc>
                <a:extLst>
                  <a:ext uri="{0D108BD9-81ED-4DB2-BD59-A6C34878D82A}">
                    <a16:rowId xmlns:a16="http://schemas.microsoft.com/office/drawing/2014/main" val="2311773345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</a:t>
                      </a:r>
                      <a:r>
                        <a:rPr lang="ko-KR" altLang="en-US" sz="120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내원환자수</a:t>
                      </a:r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effectLst/>
                          <a:latin typeface="+mn-lt"/>
                        </a:rPr>
                        <a:t>126.96</a:t>
                      </a:r>
                      <a:r>
                        <a:rPr lang="ko-KR" altLang="en-US" sz="1200" dirty="0">
                          <a:effectLst/>
                          <a:latin typeface="+mn-lt"/>
                        </a:rPr>
                        <a:t>명</a:t>
                      </a:r>
                    </a:p>
                  </a:txBody>
                  <a:tcPr marL="47625" marR="47625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>
                          <a:effectLst/>
                          <a:latin typeface="+mn-lt"/>
                        </a:rPr>
                        <a:t>44.49</a:t>
                      </a:r>
                      <a:r>
                        <a:rPr lang="ko-KR" altLang="en-US" sz="1200">
                          <a:effectLst/>
                          <a:latin typeface="+mn-lt"/>
                        </a:rPr>
                        <a:t>명</a:t>
                      </a:r>
                    </a:p>
                  </a:txBody>
                  <a:tcPr marL="47625" marR="47625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u="none" strike="noStrike" kern="1200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65.0%</a:t>
                      </a:r>
                    </a:p>
                  </a:txBody>
                  <a:tcPr marL="9223" marR="9223" marT="9223" marB="0" anchor="ctr"/>
                </a:tc>
                <a:extLst>
                  <a:ext uri="{0D108BD9-81ED-4DB2-BD59-A6C34878D82A}">
                    <a16:rowId xmlns:a16="http://schemas.microsoft.com/office/drawing/2014/main" val="2966524361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동남권역</a:t>
                      </a: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대기시간</a:t>
                      </a: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effectLst/>
                          <a:latin typeface="+mn-lt"/>
                        </a:rPr>
                        <a:t>4.05</a:t>
                      </a:r>
                      <a:r>
                        <a:rPr lang="ko-KR" altLang="en-US" sz="1200" dirty="0">
                          <a:effectLst/>
                          <a:latin typeface="+mn-lt"/>
                        </a:rPr>
                        <a:t>분</a:t>
                      </a:r>
                    </a:p>
                  </a:txBody>
                  <a:tcPr marL="47625" marR="47625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effectLst/>
                          <a:latin typeface="+mn-lt"/>
                        </a:rPr>
                        <a:t>1.08</a:t>
                      </a:r>
                      <a:r>
                        <a:rPr lang="ko-KR" altLang="en-US" sz="1200" dirty="0">
                          <a:effectLst/>
                          <a:latin typeface="+mn-lt"/>
                        </a:rPr>
                        <a:t>분</a:t>
                      </a:r>
                    </a:p>
                  </a:txBody>
                  <a:tcPr marL="47625" marR="47625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u="none" strike="noStrike" kern="1200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73.3%</a:t>
                      </a:r>
                    </a:p>
                  </a:txBody>
                  <a:tcPr marL="9223" marR="9223" marT="9223" marB="0" anchor="ctr"/>
                </a:tc>
                <a:extLst>
                  <a:ext uri="{0D108BD9-81ED-4DB2-BD59-A6C34878D82A}">
                    <a16:rowId xmlns:a16="http://schemas.microsoft.com/office/drawing/2014/main" val="2776100154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체류시간</a:t>
                      </a: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effectLst/>
                          <a:latin typeface="+mn-lt"/>
                        </a:rPr>
                        <a:t>225.52</a:t>
                      </a:r>
                      <a:r>
                        <a:rPr lang="ko-KR" altLang="en-US" sz="1200" dirty="0">
                          <a:effectLst/>
                          <a:latin typeface="+mn-lt"/>
                        </a:rPr>
                        <a:t>분</a:t>
                      </a:r>
                    </a:p>
                  </a:txBody>
                  <a:tcPr marL="47625" marR="47625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effectLst/>
                          <a:latin typeface="+mn-lt"/>
                        </a:rPr>
                        <a:t>405.20</a:t>
                      </a:r>
                      <a:r>
                        <a:rPr lang="ko-KR" altLang="en-US" sz="1200" dirty="0">
                          <a:effectLst/>
                          <a:latin typeface="+mn-lt"/>
                        </a:rPr>
                        <a:t>분</a:t>
                      </a:r>
                    </a:p>
                  </a:txBody>
                  <a:tcPr marL="47625" marR="47625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79.7%</a:t>
                      </a:r>
                    </a:p>
                  </a:txBody>
                  <a:tcPr marL="9223" marR="9223" marT="9223" marB="0" anchor="ctr"/>
                </a:tc>
                <a:extLst>
                  <a:ext uri="{0D108BD9-81ED-4DB2-BD59-A6C34878D82A}">
                    <a16:rowId xmlns:a16="http://schemas.microsoft.com/office/drawing/2014/main" val="3309481457"/>
                  </a:ext>
                </a:extLst>
              </a:tr>
              <a:tr h="28800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동북권역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(2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개소</a:t>
                      </a:r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)</a:t>
                      </a:r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88541" marR="88541" marT="44271" marB="4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E0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</a:t>
                      </a:r>
                      <a:r>
                        <a:rPr lang="ko-KR" altLang="en-US" sz="120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체류환자수</a:t>
                      </a:r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OTF" panose="020D0604000000000000" pitchFamily="34" charset="-127"/>
                          <a:cs typeface="+mn-cs"/>
                        </a:rPr>
                        <a:t>31.55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OTF" panose="020D0604000000000000" pitchFamily="34" charset="-127"/>
                          <a:cs typeface="+mn-cs"/>
                        </a:rPr>
                        <a:t>명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OTF" panose="020D0604000000000000" pitchFamily="34" charset="-127"/>
                          <a:cs typeface="+mn-cs"/>
                        </a:rPr>
                        <a:t>10.98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OTF" panose="020D0604000000000000" pitchFamily="34" charset="-127"/>
                          <a:cs typeface="+mn-cs"/>
                        </a:rPr>
                        <a:t>명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u="none" strike="noStrike" kern="1200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65.2%</a:t>
                      </a:r>
                    </a:p>
                  </a:txBody>
                  <a:tcPr marL="9223" marR="9223" marT="9223" marB="0" anchor="ctr"/>
                </a:tc>
                <a:extLst>
                  <a:ext uri="{0D108BD9-81ED-4DB2-BD59-A6C34878D82A}">
                    <a16:rowId xmlns:a16="http://schemas.microsoft.com/office/drawing/2014/main" val="2446225031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E0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</a:t>
                      </a:r>
                      <a:r>
                        <a:rPr lang="ko-KR" altLang="en-US" sz="120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내원환자수</a:t>
                      </a:r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OTF" panose="020D0604000000000000" pitchFamily="34" charset="-127"/>
                          <a:cs typeface="+mn-cs"/>
                        </a:rPr>
                        <a:t>358.22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OTF" panose="020D0604000000000000" pitchFamily="34" charset="-127"/>
                          <a:cs typeface="+mn-cs"/>
                        </a:rPr>
                        <a:t>명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OTF" panose="020D0604000000000000" pitchFamily="34" charset="-127"/>
                          <a:cs typeface="+mn-cs"/>
                        </a:rPr>
                        <a:t>39.24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OTF" panose="020D0604000000000000" pitchFamily="34" charset="-127"/>
                          <a:cs typeface="+mn-cs"/>
                        </a:rPr>
                        <a:t>명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u="none" strike="noStrike" kern="1200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89.0%</a:t>
                      </a:r>
                    </a:p>
                  </a:txBody>
                  <a:tcPr marL="9223" marR="9223" marT="9223" marB="0" anchor="ctr"/>
                </a:tc>
                <a:extLst>
                  <a:ext uri="{0D108BD9-81ED-4DB2-BD59-A6C34878D82A}">
                    <a16:rowId xmlns:a16="http://schemas.microsoft.com/office/drawing/2014/main" val="3164047483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동남권역</a:t>
                      </a: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E0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대기시간</a:t>
                      </a: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OTF" panose="020D0604000000000000" pitchFamily="34" charset="-127"/>
                          <a:cs typeface="+mn-cs"/>
                        </a:rPr>
                        <a:t>33.55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OTF" panose="020D0604000000000000" pitchFamily="34" charset="-127"/>
                          <a:cs typeface="+mn-cs"/>
                        </a:rPr>
                        <a:t>분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OTF" panose="020D0604000000000000" pitchFamily="34" charset="-127"/>
                          <a:cs typeface="+mn-cs"/>
                        </a:rPr>
                        <a:t>5.89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OTF" panose="020D0604000000000000" pitchFamily="34" charset="-127"/>
                          <a:cs typeface="+mn-cs"/>
                        </a:rPr>
                        <a:t>분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u="none" strike="noStrike" kern="1200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82.4%</a:t>
                      </a:r>
                    </a:p>
                  </a:txBody>
                  <a:tcPr marL="9223" marR="9223" marT="9223" marB="0" anchor="ctr"/>
                </a:tc>
                <a:extLst>
                  <a:ext uri="{0D108BD9-81ED-4DB2-BD59-A6C34878D82A}">
                    <a16:rowId xmlns:a16="http://schemas.microsoft.com/office/drawing/2014/main" val="2211581101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E0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체류시간</a:t>
                      </a: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OTF" panose="020D0604000000000000" pitchFamily="34" charset="-127"/>
                          <a:cs typeface="+mn-cs"/>
                        </a:rPr>
                        <a:t>227.00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OTF" panose="020D0604000000000000" pitchFamily="34" charset="-127"/>
                          <a:cs typeface="+mn-cs"/>
                        </a:rPr>
                        <a:t>분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OTF" panose="020D0604000000000000" pitchFamily="34" charset="-127"/>
                          <a:cs typeface="+mn-cs"/>
                        </a:rPr>
                        <a:t>406.73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OTF" panose="020D0604000000000000" pitchFamily="34" charset="-127"/>
                          <a:cs typeface="+mn-cs"/>
                        </a:rPr>
                        <a:t>분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79.2%</a:t>
                      </a:r>
                    </a:p>
                  </a:txBody>
                  <a:tcPr marL="9223" marR="9223" marT="9223" marB="0" anchor="ctr"/>
                </a:tc>
                <a:extLst>
                  <a:ext uri="{0D108BD9-81ED-4DB2-BD59-A6C34878D82A}">
                    <a16:rowId xmlns:a16="http://schemas.microsoft.com/office/drawing/2014/main" val="1461021310"/>
                  </a:ext>
                </a:extLst>
              </a:tr>
              <a:tr h="28800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동남권역</a:t>
                      </a:r>
                      <a:endParaRPr lang="en-US" altLang="ko-KR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  <a:p>
                      <a:pPr algn="ctr" fontAlgn="ctr"/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(3</a:t>
                      </a:r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개소</a:t>
                      </a:r>
                      <a:r>
                        <a:rPr lang="en-US" altLang="ko-KR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고딕OTF" panose="020D0604000000000000" pitchFamily="34" charset="-127"/>
                          <a:ea typeface="나눔고딕OTF" panose="020D0604000000000000" pitchFamily="34" charset="-127"/>
                          <a:cs typeface="+mn-cs"/>
                        </a:rPr>
                        <a:t>)</a:t>
                      </a:r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88541" marR="88541" marT="44271" marB="4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</a:t>
                      </a:r>
                      <a:r>
                        <a:rPr lang="ko-KR" altLang="en-US" sz="120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체류환자수</a:t>
                      </a:r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>
                          <a:effectLst/>
                          <a:latin typeface="+mn-lt"/>
                        </a:rPr>
                        <a:t>15.68</a:t>
                      </a:r>
                      <a:r>
                        <a:rPr lang="ko-KR" altLang="en-US" sz="1200">
                          <a:effectLst/>
                          <a:latin typeface="+mn-lt"/>
                        </a:rPr>
                        <a:t>명</a:t>
                      </a:r>
                    </a:p>
                  </a:txBody>
                  <a:tcPr marL="47625" marR="47625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effectLst/>
                          <a:latin typeface="+mn-lt"/>
                        </a:rPr>
                        <a:t>10.00</a:t>
                      </a:r>
                      <a:r>
                        <a:rPr lang="ko-KR" altLang="en-US" sz="1200" dirty="0">
                          <a:effectLst/>
                          <a:latin typeface="+mn-lt"/>
                        </a:rPr>
                        <a:t>명</a:t>
                      </a:r>
                    </a:p>
                  </a:txBody>
                  <a:tcPr marL="47625" marR="47625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u="none" strike="noStrike" kern="1200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36.2%</a:t>
                      </a:r>
                    </a:p>
                  </a:txBody>
                  <a:tcPr marL="9223" marR="9223" marT="9223" marB="0" anchor="ctr"/>
                </a:tc>
                <a:extLst>
                  <a:ext uri="{0D108BD9-81ED-4DB2-BD59-A6C34878D82A}">
                    <a16:rowId xmlns:a16="http://schemas.microsoft.com/office/drawing/2014/main" val="904594112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88541" marR="88541" marT="44271" marB="4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E0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</a:t>
                      </a:r>
                      <a:r>
                        <a:rPr lang="ko-KR" altLang="en-US" sz="120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내원환자수</a:t>
                      </a:r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effectLst/>
                          <a:latin typeface="+mn-lt"/>
                        </a:rPr>
                        <a:t>99.78</a:t>
                      </a:r>
                      <a:r>
                        <a:rPr lang="ko-KR" altLang="en-US" sz="1200" dirty="0">
                          <a:effectLst/>
                          <a:latin typeface="+mn-lt"/>
                        </a:rPr>
                        <a:t>명</a:t>
                      </a:r>
                    </a:p>
                  </a:txBody>
                  <a:tcPr marL="47625" marR="47625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effectLst/>
                          <a:latin typeface="+mn-lt"/>
                        </a:rPr>
                        <a:t>35.65</a:t>
                      </a:r>
                      <a:r>
                        <a:rPr lang="ko-KR" altLang="en-US" sz="1200" dirty="0">
                          <a:effectLst/>
                          <a:latin typeface="+mn-lt"/>
                        </a:rPr>
                        <a:t>명</a:t>
                      </a:r>
                    </a:p>
                  </a:txBody>
                  <a:tcPr marL="47625" marR="47625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u="none" strike="noStrike" kern="1200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64.3%</a:t>
                      </a:r>
                    </a:p>
                  </a:txBody>
                  <a:tcPr marL="9223" marR="9223" marT="9223" marB="0" anchor="ctr"/>
                </a:tc>
                <a:extLst>
                  <a:ext uri="{0D108BD9-81ED-4DB2-BD59-A6C34878D82A}">
                    <a16:rowId xmlns:a16="http://schemas.microsoft.com/office/drawing/2014/main" val="1695359200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88541" marR="88541" marT="44271" marB="4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E0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대기시간</a:t>
                      </a: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effectLst/>
                          <a:latin typeface="+mn-lt"/>
                        </a:rPr>
                        <a:t>3.93</a:t>
                      </a:r>
                      <a:r>
                        <a:rPr lang="ko-KR" altLang="en-US" sz="1200" dirty="0">
                          <a:effectLst/>
                          <a:latin typeface="+mn-lt"/>
                        </a:rPr>
                        <a:t>분</a:t>
                      </a:r>
                    </a:p>
                  </a:txBody>
                  <a:tcPr marL="47625" marR="47625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effectLst/>
                          <a:latin typeface="+mn-lt"/>
                        </a:rPr>
                        <a:t>0.65</a:t>
                      </a:r>
                      <a:r>
                        <a:rPr lang="ko-KR" altLang="en-US" sz="1200" dirty="0">
                          <a:effectLst/>
                          <a:latin typeface="+mn-lt"/>
                        </a:rPr>
                        <a:t>분</a:t>
                      </a:r>
                    </a:p>
                  </a:txBody>
                  <a:tcPr marL="47625" marR="47625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u="none" strike="noStrike" kern="1200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83.5%</a:t>
                      </a:r>
                    </a:p>
                  </a:txBody>
                  <a:tcPr marL="9223" marR="9223" marT="9223" marB="0" anchor="ctr"/>
                </a:tc>
                <a:extLst>
                  <a:ext uri="{0D108BD9-81ED-4DB2-BD59-A6C34878D82A}">
                    <a16:rowId xmlns:a16="http://schemas.microsoft.com/office/drawing/2014/main" val="3432031024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u="none" strike="noStrike" kern="1200" dirty="0">
                        <a:solidFill>
                          <a:schemeClr val="tx1"/>
                        </a:solidFill>
                        <a:effectLst/>
                        <a:latin typeface="나눔고딕OTF" panose="020D0604000000000000" pitchFamily="34" charset="-127"/>
                        <a:ea typeface="나눔고딕OTF" panose="020D0604000000000000" pitchFamily="34" charset="-127"/>
                        <a:cs typeface="+mn-cs"/>
                      </a:endParaRPr>
                    </a:p>
                  </a:txBody>
                  <a:tcPr marL="88541" marR="88541" marT="44271" marB="4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E0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평균 체류시간</a:t>
                      </a:r>
                    </a:p>
                  </a:txBody>
                  <a:tcPr marL="9223" marR="9223" marT="9223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>
                          <a:effectLst/>
                          <a:latin typeface="+mn-lt"/>
                        </a:rPr>
                        <a:t>216.19</a:t>
                      </a:r>
                      <a:r>
                        <a:rPr lang="ko-KR" altLang="en-US" sz="1200">
                          <a:effectLst/>
                          <a:latin typeface="+mn-lt"/>
                        </a:rPr>
                        <a:t>분</a:t>
                      </a:r>
                    </a:p>
                  </a:txBody>
                  <a:tcPr marL="47625" marR="47625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effectLst/>
                          <a:latin typeface="+mn-lt"/>
                        </a:rPr>
                        <a:t>405.45</a:t>
                      </a:r>
                      <a:r>
                        <a:rPr lang="ko-KR" altLang="en-US" sz="1200" dirty="0">
                          <a:effectLst/>
                          <a:latin typeface="+mn-lt"/>
                        </a:rPr>
                        <a:t>분</a:t>
                      </a:r>
                    </a:p>
                  </a:txBody>
                  <a:tcPr marL="47625" marR="47625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맑은 고딕" panose="020B0503020000020004" pitchFamily="50" charset="-127"/>
                          <a:ea typeface="나눔고딕OTF" panose="020D0604000000000000" pitchFamily="34" charset="-127"/>
                          <a:cs typeface="+mn-cs"/>
                        </a:rPr>
                        <a:t>87.5%</a:t>
                      </a:r>
                    </a:p>
                  </a:txBody>
                  <a:tcPr marL="9223" marR="9223" marT="9223" marB="0" anchor="ctr"/>
                </a:tc>
                <a:extLst>
                  <a:ext uri="{0D108BD9-81ED-4DB2-BD59-A6C34878D82A}">
                    <a16:rowId xmlns:a16="http://schemas.microsoft.com/office/drawing/2014/main" val="4208054797"/>
                  </a:ext>
                </a:extLst>
              </a:tr>
            </a:tbl>
          </a:graphicData>
        </a:graphic>
      </p:graphicFrame>
      <p:grpSp>
        <p:nvGrpSpPr>
          <p:cNvPr id="40" name="그룹 39">
            <a:extLst>
              <a:ext uri="{FF2B5EF4-FFF2-40B4-BE49-F238E27FC236}">
                <a16:creationId xmlns:a16="http://schemas.microsoft.com/office/drawing/2014/main" id="{7C6353E6-8624-1D61-A1AB-D407036B20D1}"/>
              </a:ext>
            </a:extLst>
          </p:cNvPr>
          <p:cNvGrpSpPr/>
          <p:nvPr/>
        </p:nvGrpSpPr>
        <p:grpSpPr>
          <a:xfrm>
            <a:off x="7287627" y="1401887"/>
            <a:ext cx="4682950" cy="4873287"/>
            <a:chOff x="162558" y="1534590"/>
            <a:chExt cx="12117511" cy="4873287"/>
          </a:xfrm>
        </p:grpSpPr>
        <p:sp>
          <p:nvSpPr>
            <p:cNvPr id="41" name="TextBox 25">
              <a:extLst>
                <a:ext uri="{FF2B5EF4-FFF2-40B4-BE49-F238E27FC236}">
                  <a16:creationId xmlns:a16="http://schemas.microsoft.com/office/drawing/2014/main" id="{B82B5215-537C-A628-5491-6A241A9BFD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2558" y="1557334"/>
              <a:ext cx="10891187" cy="35862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742950" lvl="1" indent="-285750">
                <a:lnSpc>
                  <a:spcPct val="120000"/>
                </a:lnSpc>
                <a:buFont typeface="Wingdings" pitchFamily="2" charset="2"/>
                <a:buChar char="v"/>
              </a:pPr>
              <a:r>
                <a:rPr lang="ko-KR" altLang="en-US" sz="1600" b="1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정책 변경 효과 및 최종 모형 결과</a:t>
              </a:r>
              <a:endParaRPr lang="en-US" altLang="ko-KR" sz="14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</p:txBody>
        </p:sp>
        <p:sp>
          <p:nvSpPr>
            <p:cNvPr id="42" name="TextBox 25">
              <a:extLst>
                <a:ext uri="{FF2B5EF4-FFF2-40B4-BE49-F238E27FC236}">
                  <a16:creationId xmlns:a16="http://schemas.microsoft.com/office/drawing/2014/main" id="{B0850F9B-BD60-D7FC-4FD9-7252EC0952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9231" y="5117851"/>
              <a:ext cx="6493547" cy="35862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742950" lvl="1" indent="-285750">
                <a:lnSpc>
                  <a:spcPct val="120000"/>
                </a:lnSpc>
                <a:buFont typeface="Wingdings" pitchFamily="2" charset="2"/>
                <a:buChar char="v"/>
              </a:pPr>
              <a:r>
                <a:rPr lang="ko-KR" altLang="en-US" sz="1600" b="1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한계</a:t>
              </a:r>
              <a:endParaRPr lang="en-US" altLang="ko-KR" sz="14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F1B95230-3C3C-9239-8258-66151EACE5F9}"/>
                </a:ext>
              </a:extLst>
            </p:cNvPr>
            <p:cNvSpPr/>
            <p:nvPr/>
          </p:nvSpPr>
          <p:spPr>
            <a:xfrm>
              <a:off x="2453447" y="1534590"/>
              <a:ext cx="3298875" cy="39196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endParaRPr lang="ko-KR" altLang="en-US" dirty="0"/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7899E983-E75F-BADC-1105-AE715683CD6C}"/>
                </a:ext>
              </a:extLst>
            </p:cNvPr>
            <p:cNvSpPr/>
            <p:nvPr/>
          </p:nvSpPr>
          <p:spPr>
            <a:xfrm>
              <a:off x="2020356" y="2009121"/>
              <a:ext cx="9826622" cy="3254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20000"/>
                </a:lnSpc>
                <a:buFont typeface="Wingdings" pitchFamily="2" charset="2"/>
                <a:buChar char="§"/>
              </a:pPr>
              <a:r>
                <a:rPr lang="ko-KR" altLang="en-US" sz="1400" dirty="0" err="1">
                  <a:solidFill>
                    <a:prstClr val="black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비중증</a:t>
              </a:r>
              <a:r>
                <a:rPr lang="ko-KR" altLang="en-US" sz="1400" dirty="0">
                  <a:solidFill>
                    <a:prstClr val="black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 환자의 감소로 인한</a:t>
              </a:r>
              <a:endParaRPr lang="en-US" altLang="ko-KR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6AB94C41-CEDD-4AED-C4B6-D29C7B7961CB}"/>
                </a:ext>
              </a:extLst>
            </p:cNvPr>
            <p:cNvSpPr/>
            <p:nvPr/>
          </p:nvSpPr>
          <p:spPr>
            <a:xfrm>
              <a:off x="2020356" y="3363054"/>
              <a:ext cx="9826622" cy="3254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20000"/>
                </a:lnSpc>
                <a:buFont typeface="Wingdings" pitchFamily="2" charset="2"/>
                <a:buChar char="§"/>
              </a:pPr>
              <a:r>
                <a:rPr lang="ko-KR" altLang="en-US" sz="1400" dirty="0">
                  <a:solidFill>
                    <a:prstClr val="black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중증 환자의 증가로 인한</a:t>
              </a:r>
              <a:endParaRPr lang="en-US" altLang="ko-KR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A66F12E8-F3B1-CD2B-AB81-B69EF4998094}"/>
                </a:ext>
              </a:extLst>
            </p:cNvPr>
            <p:cNvSpPr/>
            <p:nvPr/>
          </p:nvSpPr>
          <p:spPr>
            <a:xfrm>
              <a:off x="2453447" y="5565402"/>
              <a:ext cx="9826622" cy="8424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20000"/>
                </a:lnSpc>
                <a:buFont typeface="Wingdings" pitchFamily="2" charset="2"/>
                <a:buChar char="§"/>
              </a:pPr>
              <a:r>
                <a:rPr lang="en-US" altLang="ko-KR" sz="1400" dirty="0">
                  <a:solidFill>
                    <a:prstClr val="black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What-if </a:t>
              </a:r>
              <a:r>
                <a:rPr lang="ko-KR" altLang="en-US" sz="1400" dirty="0">
                  <a:solidFill>
                    <a:prstClr val="black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분석을 활용한 과거 데이터 재연</a:t>
              </a:r>
              <a:endParaRPr lang="en-US" altLang="ko-KR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  <a:p>
              <a:pPr marL="285750" indent="-285750">
                <a:lnSpc>
                  <a:spcPct val="120000"/>
                </a:lnSpc>
                <a:buFont typeface="Wingdings" pitchFamily="2" charset="2"/>
                <a:buChar char="§"/>
              </a:pPr>
              <a:r>
                <a:rPr lang="ko-KR" altLang="en-US" sz="1400" dirty="0">
                  <a:solidFill>
                    <a:prstClr val="black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그 외 기관</a:t>
              </a:r>
              <a:r>
                <a:rPr lang="en-US" altLang="ko-KR" sz="1400" dirty="0">
                  <a:solidFill>
                    <a:prstClr val="black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,</a:t>
              </a:r>
              <a:r>
                <a:rPr lang="ko-KR" altLang="en-US" sz="1400" dirty="0">
                  <a:solidFill>
                    <a:prstClr val="black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  무제한 병상 수 가정</a:t>
              </a:r>
              <a:endParaRPr lang="en-US" altLang="ko-KR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  <a:p>
              <a:pPr marL="285750" indent="-285750">
                <a:lnSpc>
                  <a:spcPct val="120000"/>
                </a:lnSpc>
                <a:buFont typeface="Wingdings" pitchFamily="2" charset="2"/>
                <a:buChar char="§"/>
              </a:pPr>
              <a:r>
                <a:rPr lang="ko-KR" altLang="en-US" sz="1400" dirty="0">
                  <a:solidFill>
                    <a:prstClr val="black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병원 내의 자원을 병상 수로만 한정</a:t>
              </a:r>
              <a:endParaRPr lang="en-US" altLang="ko-KR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DDCE3BCF-1665-796C-B7C6-3C9727F24834}"/>
              </a:ext>
            </a:extLst>
          </p:cNvPr>
          <p:cNvSpPr/>
          <p:nvPr/>
        </p:nvSpPr>
        <p:spPr>
          <a:xfrm>
            <a:off x="8387671" y="2245716"/>
            <a:ext cx="2591658" cy="8424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ko-KR" altLang="en-US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평균 체류환자 수 감소</a:t>
            </a:r>
            <a:endParaRPr lang="en-US" altLang="ko-KR" sz="1400" dirty="0">
              <a:solidFill>
                <a:prstClr val="black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285750" indent="-28575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ko-KR" altLang="en-US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평균 내원환자 수 감소</a:t>
            </a:r>
            <a:endParaRPr lang="en-US" altLang="ko-KR" sz="1400" dirty="0">
              <a:solidFill>
                <a:prstClr val="black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285750" indent="-28575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ko-KR" altLang="en-US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평균 대기시간 감소</a:t>
            </a:r>
            <a:endParaRPr lang="en-US" altLang="ko-KR" sz="1400" dirty="0">
              <a:solidFill>
                <a:prstClr val="black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B28B5F30-BB0C-C690-6CCC-28AEBC6FDB0D}"/>
              </a:ext>
            </a:extLst>
          </p:cNvPr>
          <p:cNvSpPr/>
          <p:nvPr/>
        </p:nvSpPr>
        <p:spPr>
          <a:xfrm>
            <a:off x="8404929" y="3551736"/>
            <a:ext cx="3441152" cy="3254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ko-KR" altLang="en-US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평균 체류시간 증가</a:t>
            </a:r>
            <a:endParaRPr lang="en-US" altLang="ko-KR" sz="1400" dirty="0">
              <a:solidFill>
                <a:prstClr val="black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8C0CB4E4-8EC8-E8A9-107A-FCF61549DCB5}"/>
              </a:ext>
            </a:extLst>
          </p:cNvPr>
          <p:cNvSpPr/>
          <p:nvPr/>
        </p:nvSpPr>
        <p:spPr>
          <a:xfrm>
            <a:off x="7751804" y="3956353"/>
            <a:ext cx="4341616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è"/>
            </a:pPr>
            <a:r>
              <a:rPr lang="ko-KR" altLang="en-US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중증응급환자의 즉각적 응급처치 가능</a:t>
            </a:r>
            <a:endParaRPr lang="en-US" altLang="ko-KR" sz="1400" dirty="0">
              <a:solidFill>
                <a:prstClr val="black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  <a:sym typeface="Wingdings" pitchFamily="2" charset="2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56626BE2-D6E1-7283-A1D9-88B4231AB2FF}"/>
              </a:ext>
            </a:extLst>
          </p:cNvPr>
          <p:cNvSpPr/>
          <p:nvPr/>
        </p:nvSpPr>
        <p:spPr>
          <a:xfrm>
            <a:off x="8404929" y="1967576"/>
            <a:ext cx="1508441" cy="161710"/>
          </a:xfrm>
          <a:prstGeom prst="rect">
            <a:avLst/>
          </a:prstGeom>
          <a:solidFill>
            <a:schemeClr val="accent1">
              <a:lumMod val="60000"/>
              <a:lumOff val="4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500F04BA-6212-FF28-AE45-7F18624C373C}"/>
              </a:ext>
            </a:extLst>
          </p:cNvPr>
          <p:cNvSpPr/>
          <p:nvPr/>
        </p:nvSpPr>
        <p:spPr>
          <a:xfrm>
            <a:off x="8387671" y="3308176"/>
            <a:ext cx="1321407" cy="161710"/>
          </a:xfrm>
          <a:prstGeom prst="rect">
            <a:avLst/>
          </a:prstGeom>
          <a:solidFill>
            <a:schemeClr val="accent1">
              <a:lumMod val="60000"/>
              <a:lumOff val="4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9C19AE2-FB44-791D-BFAE-2D694224DCE4}"/>
              </a:ext>
            </a:extLst>
          </p:cNvPr>
          <p:cNvSpPr txBox="1"/>
          <p:nvPr/>
        </p:nvSpPr>
        <p:spPr>
          <a:xfrm>
            <a:off x="7748256" y="4392856"/>
            <a:ext cx="44062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그 외기관과의 </a:t>
            </a:r>
            <a:r>
              <a:rPr lang="en-US" altLang="ko-KR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trade-off</a:t>
            </a:r>
            <a:r>
              <a:rPr lang="ko-KR" altLang="en-US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 고려하여 최종 </a:t>
            </a:r>
            <a:r>
              <a:rPr lang="ko-KR" altLang="en-US" sz="1400" dirty="0" err="1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개소수</a:t>
            </a:r>
            <a:r>
              <a:rPr lang="ko-KR" altLang="en-US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 선정</a:t>
            </a:r>
            <a:endParaRPr lang="ko-Kore-KR" altLang="en-US" sz="1400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AE017248-EB3C-65C0-8AF1-258AC368FEB5}"/>
              </a:ext>
            </a:extLst>
          </p:cNvPr>
          <p:cNvSpPr/>
          <p:nvPr/>
        </p:nvSpPr>
        <p:spPr>
          <a:xfrm>
            <a:off x="2881337" y="6861131"/>
            <a:ext cx="4341616" cy="375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응급실 과밀화 해결 </a:t>
            </a:r>
            <a:r>
              <a:rPr lang="en-US" altLang="ko-KR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</a:t>
            </a:r>
            <a:r>
              <a:rPr lang="ko-KR" altLang="en-US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 </a:t>
            </a:r>
            <a:endParaRPr lang="en-US" altLang="ko-KR" sz="1400" dirty="0">
              <a:solidFill>
                <a:prstClr val="black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  <a:sym typeface="Wingdings" pitchFamily="2" charset="2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4CB8003-A889-D2C1-527F-2C8E0C538253}"/>
              </a:ext>
            </a:extLst>
          </p:cNvPr>
          <p:cNvSpPr/>
          <p:nvPr/>
        </p:nvSpPr>
        <p:spPr>
          <a:xfrm>
            <a:off x="1069118" y="7059432"/>
            <a:ext cx="1834724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중간 글 </a:t>
            </a:r>
            <a:r>
              <a:rPr lang="ko-KR" altLang="en-US" sz="1400" dirty="0" err="1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대체안</a:t>
            </a:r>
            <a:r>
              <a:rPr lang="ko-KR" altLang="en-US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altLang="ko-KR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1)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8AE36253-F3D8-B6A8-259A-486592042312}"/>
              </a:ext>
            </a:extLst>
          </p:cNvPr>
          <p:cNvSpPr/>
          <p:nvPr/>
        </p:nvSpPr>
        <p:spPr>
          <a:xfrm>
            <a:off x="2946011" y="7185511"/>
            <a:ext cx="4341616" cy="375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중증응급환자의 즉각적 응급처치 가능</a:t>
            </a:r>
            <a:endParaRPr lang="en-US" altLang="ko-KR" sz="1400" dirty="0">
              <a:solidFill>
                <a:prstClr val="black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  <a:sym typeface="Wingdings" pitchFamily="2" charset="2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914410E1-BA3B-07F8-485F-C379E95AB453}"/>
              </a:ext>
            </a:extLst>
          </p:cNvPr>
          <p:cNvSpPr/>
          <p:nvPr/>
        </p:nvSpPr>
        <p:spPr>
          <a:xfrm>
            <a:off x="2926347" y="6916668"/>
            <a:ext cx="4276942" cy="71552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chemeClr val="tx1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cxnSp>
        <p:nvCxnSpPr>
          <p:cNvPr id="63" name="구부러진 연결선[U] 62">
            <a:extLst>
              <a:ext uri="{FF2B5EF4-FFF2-40B4-BE49-F238E27FC236}">
                <a16:creationId xmlns:a16="http://schemas.microsoft.com/office/drawing/2014/main" id="{9C733784-D87E-1D20-757C-DFD0EBBC1E71}"/>
              </a:ext>
            </a:extLst>
          </p:cNvPr>
          <p:cNvCxnSpPr/>
          <p:nvPr/>
        </p:nvCxnSpPr>
        <p:spPr>
          <a:xfrm rot="10800000" flipV="1">
            <a:off x="7678994" y="4330238"/>
            <a:ext cx="4475552" cy="2916136"/>
          </a:xfrm>
          <a:prstGeom prst="curvedConnector3">
            <a:avLst>
              <a:gd name="adj1" fmla="val -34141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7C5EF30E-35B7-B40D-720D-0FAEE3277DA1}"/>
              </a:ext>
            </a:extLst>
          </p:cNvPr>
          <p:cNvSpPr/>
          <p:nvPr/>
        </p:nvSpPr>
        <p:spPr>
          <a:xfrm>
            <a:off x="2926347" y="7863009"/>
            <a:ext cx="4341616" cy="375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</a:t>
            </a:r>
            <a:r>
              <a:rPr lang="ko-KR" altLang="en-US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 골든 타임 내에 중증응급환자의 응급처치 용이</a:t>
            </a:r>
            <a:endParaRPr lang="en-US" altLang="ko-KR" sz="1400" dirty="0">
              <a:solidFill>
                <a:prstClr val="black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  <a:sym typeface="Wingdings" pitchFamily="2" charset="2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5A862E12-7BE2-0777-B828-5776FE810BAE}"/>
              </a:ext>
            </a:extLst>
          </p:cNvPr>
          <p:cNvSpPr/>
          <p:nvPr/>
        </p:nvSpPr>
        <p:spPr>
          <a:xfrm>
            <a:off x="1069118" y="8033113"/>
            <a:ext cx="1834724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중간 글 </a:t>
            </a:r>
            <a:r>
              <a:rPr lang="ko-KR" altLang="en-US" sz="1400" dirty="0" err="1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대체안</a:t>
            </a:r>
            <a:r>
              <a:rPr lang="ko-KR" altLang="en-US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altLang="ko-KR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2)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455504E-F21B-82C0-82E9-D28E4B1EF45C}"/>
              </a:ext>
            </a:extLst>
          </p:cNvPr>
          <p:cNvSpPr txBox="1"/>
          <p:nvPr/>
        </p:nvSpPr>
        <p:spPr>
          <a:xfrm>
            <a:off x="2946011" y="8292431"/>
            <a:ext cx="44062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그 외기관과의 </a:t>
            </a:r>
            <a:r>
              <a:rPr lang="en-US" altLang="ko-KR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trade-off</a:t>
            </a:r>
            <a:r>
              <a:rPr lang="ko-KR" altLang="en-US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 고려하여 최종 </a:t>
            </a:r>
            <a:r>
              <a:rPr lang="ko-KR" altLang="en-US" sz="1400" dirty="0" err="1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개소수</a:t>
            </a:r>
            <a:r>
              <a:rPr lang="ko-KR" altLang="en-US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itchFamily="2" charset="2"/>
              </a:rPr>
              <a:t> 선정</a:t>
            </a:r>
            <a:endParaRPr lang="ko-Kore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200322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81EC7FBB-C139-4D44-B38E-8550E3879F8F}"/>
              </a:ext>
            </a:extLst>
          </p:cNvPr>
          <p:cNvSpPr/>
          <p:nvPr/>
        </p:nvSpPr>
        <p:spPr>
          <a:xfrm>
            <a:off x="3287497" y="2904231"/>
            <a:ext cx="1490220" cy="135731"/>
          </a:xfrm>
          <a:prstGeom prst="rect">
            <a:avLst/>
          </a:prstGeom>
          <a:solidFill>
            <a:schemeClr val="accent1">
              <a:lumMod val="60000"/>
              <a:lumOff val="4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TextBox 25">
            <a:extLst>
              <a:ext uri="{FF2B5EF4-FFF2-40B4-BE49-F238E27FC236}">
                <a16:creationId xmlns:a16="http://schemas.microsoft.com/office/drawing/2014/main" id="{99E954A0-ECAD-4CF7-839A-9D508DC6CA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5024" y="2440087"/>
            <a:ext cx="11751869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연구의 필요성</a:t>
            </a:r>
          </a:p>
          <a:p>
            <a:pPr marL="742950" lvl="1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응급의료기관에 내원하는 </a:t>
            </a:r>
            <a:r>
              <a:rPr lang="ko-KR" altLang="en-US" sz="1600" b="1" dirty="0" err="1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비중증</a:t>
            </a:r>
            <a:r>
              <a:rPr lang="ko-KR" altLang="en-US" sz="16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환자 유입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에 대한 개입 필요</a:t>
            </a: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65024" y="184945"/>
            <a:ext cx="11737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연구 배경 </a:t>
            </a:r>
            <a:endParaRPr lang="en-US" altLang="ko-KR" sz="3200" b="1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바른돋움 1" pitchFamily="18" charset="-127"/>
              <a:cs typeface="Calibri" panose="020F0502020204030204" pitchFamily="34" charset="0"/>
            </a:endParaRPr>
          </a:p>
        </p:txBody>
      </p:sp>
      <p:cxnSp>
        <p:nvCxnSpPr>
          <p:cNvPr id="38" name="직선 연결선 37"/>
          <p:cNvCxnSpPr>
            <a:cxnSpLocks/>
          </p:cNvCxnSpPr>
          <p:nvPr/>
        </p:nvCxnSpPr>
        <p:spPr>
          <a:xfrm>
            <a:off x="0" y="769720"/>
            <a:ext cx="12192000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09456C91-4C36-418A-B6E3-F7649E70A4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40" y="4679841"/>
            <a:ext cx="6584887" cy="186646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E016274-BC14-46C9-AB60-BBC621B365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0189" y="2590710"/>
            <a:ext cx="3353679" cy="3955621"/>
          </a:xfrm>
          <a:prstGeom prst="rect">
            <a:avLst/>
          </a:prstGeom>
        </p:spPr>
      </p:pic>
      <p:sp>
        <p:nvSpPr>
          <p:cNvPr id="16" name="TextBox 25">
            <a:extLst>
              <a:ext uri="{FF2B5EF4-FFF2-40B4-BE49-F238E27FC236}">
                <a16:creationId xmlns:a16="http://schemas.microsoft.com/office/drawing/2014/main" id="{108B0AD7-7A28-46B2-BF47-6FD18CCBEE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7741" y="883074"/>
            <a:ext cx="11751869" cy="12988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응급의료기관의 만성적인 과밀화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1600" b="1" dirty="0" err="1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비중증</a:t>
            </a:r>
            <a:r>
              <a:rPr lang="ko-KR" altLang="en-US" sz="16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환자들의 높은 비중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  </a:t>
            </a:r>
            <a:r>
              <a:rPr lang="en-US" altLang="ko-KR" sz="16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anose="05000000000000000000" pitchFamily="2" charset="2"/>
              </a:rPr>
              <a:t>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anose="05000000000000000000" pitchFamily="2" charset="2"/>
              </a:rPr>
              <a:t>   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anose="05000000000000000000" pitchFamily="2" charset="2"/>
              </a:rPr>
              <a:t>중증응급환자 처치가 </a:t>
            </a:r>
            <a:r>
              <a:rPr lang="ko-KR" altLang="en-US" sz="1600" dirty="0" err="1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anose="05000000000000000000" pitchFamily="2" charset="2"/>
              </a:rPr>
              <a:t>골든타임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anose="05000000000000000000" pitchFamily="2" charset="2"/>
              </a:rPr>
              <a:t> 안에 이루어지지 못함</a:t>
            </a: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200150" lvl="2" indent="-28575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KTAS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1,2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: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11%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(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중증 환자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) </a:t>
            </a:r>
            <a:r>
              <a:rPr lang="en-US" altLang="ko-KR" sz="16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&lt; KTAS 3,4,5 : 89% (</a:t>
            </a:r>
            <a:r>
              <a:rPr lang="ko-KR" altLang="en-US" sz="1600" b="1" dirty="0" err="1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비중증</a:t>
            </a:r>
            <a:r>
              <a:rPr lang="ko-KR" altLang="en-US" sz="16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환자</a:t>
            </a:r>
            <a:r>
              <a:rPr lang="en-US" altLang="ko-KR" sz="16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)</a:t>
            </a: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코로나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19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로 인한 응급실 과밀화 가중</a:t>
            </a: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130" name="화살표: 오른쪽 129">
            <a:extLst>
              <a:ext uri="{FF2B5EF4-FFF2-40B4-BE49-F238E27FC236}">
                <a16:creationId xmlns:a16="http://schemas.microsoft.com/office/drawing/2014/main" id="{DE7AD34D-56DF-4807-96B2-A67FEC726970}"/>
              </a:ext>
            </a:extLst>
          </p:cNvPr>
          <p:cNvSpPr/>
          <p:nvPr/>
        </p:nvSpPr>
        <p:spPr>
          <a:xfrm rot="5400000">
            <a:off x="3467295" y="3110202"/>
            <a:ext cx="244066" cy="677107"/>
          </a:xfrm>
          <a:prstGeom prst="rightArrow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0CDAEB89-D183-4223-B7B8-61DD7A582FD1}"/>
              </a:ext>
            </a:extLst>
          </p:cNvPr>
          <p:cNvSpPr/>
          <p:nvPr/>
        </p:nvSpPr>
        <p:spPr>
          <a:xfrm>
            <a:off x="633003" y="3749537"/>
            <a:ext cx="5912652" cy="605180"/>
          </a:xfrm>
          <a:prstGeom prst="rect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중증응급환자 수용을 위주로 하는 응급의료기관 모형 개발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4214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직사각형 96">
            <a:extLst>
              <a:ext uri="{FF2B5EF4-FFF2-40B4-BE49-F238E27FC236}">
                <a16:creationId xmlns:a16="http://schemas.microsoft.com/office/drawing/2014/main" id="{49D3530E-426B-4B04-A182-CEC9A0E6A40B}"/>
              </a:ext>
            </a:extLst>
          </p:cNvPr>
          <p:cNvSpPr/>
          <p:nvPr/>
        </p:nvSpPr>
        <p:spPr>
          <a:xfrm>
            <a:off x="1032163" y="1337295"/>
            <a:ext cx="3572901" cy="135731"/>
          </a:xfrm>
          <a:prstGeom prst="rect">
            <a:avLst/>
          </a:prstGeom>
          <a:solidFill>
            <a:schemeClr val="accent1">
              <a:lumMod val="60000"/>
              <a:lumOff val="4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06D5F361-0206-441B-95C3-63AE47C90480}"/>
              </a:ext>
            </a:extLst>
          </p:cNvPr>
          <p:cNvSpPr/>
          <p:nvPr/>
        </p:nvSpPr>
        <p:spPr>
          <a:xfrm>
            <a:off x="1250648" y="5651874"/>
            <a:ext cx="1965720" cy="135731"/>
          </a:xfrm>
          <a:prstGeom prst="rect">
            <a:avLst/>
          </a:prstGeom>
          <a:solidFill>
            <a:schemeClr val="accent1">
              <a:lumMod val="60000"/>
              <a:lumOff val="4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TextBox 25">
            <a:extLst>
              <a:ext uri="{FF2B5EF4-FFF2-40B4-BE49-F238E27FC236}">
                <a16:creationId xmlns:a16="http://schemas.microsoft.com/office/drawing/2014/main" id="{458D432B-DBFA-40F7-AE3D-9D8340796A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354" y="5207090"/>
            <a:ext cx="11751869" cy="12819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ko-KR" altLang="en-US" dirty="0">
                <a:ea typeface="나눔고딕OTF" panose="020D0604000000000000" pitchFamily="34" charset="-127"/>
                <a:cs typeface="Calibri" panose="020F0502020204030204" pitchFamily="34" charset="0"/>
              </a:rPr>
              <a:t>연구 결과</a:t>
            </a:r>
            <a:endParaRPr lang="en-US" altLang="ko-KR" dirty="0"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1600" b="1" dirty="0">
                <a:ea typeface="나눔고딕OTF" panose="020D0604000000000000" pitchFamily="34" charset="-127"/>
                <a:cs typeface="Calibri" panose="020F0502020204030204" pitchFamily="34" charset="0"/>
              </a:rPr>
              <a:t>시뮬레이션 모형 구축</a:t>
            </a:r>
            <a:r>
              <a:rPr lang="ko-KR" altLang="en-US" sz="1600" dirty="0">
                <a:ea typeface="나눔고딕OTF" panose="020D0604000000000000" pitchFamily="34" charset="-127"/>
                <a:cs typeface="Calibri" panose="020F0502020204030204" pitchFamily="34" charset="0"/>
              </a:rPr>
              <a:t>을 통해 정책의 효과를 정량적으로 도출</a:t>
            </a:r>
            <a:endParaRPr lang="en-US" altLang="ko-KR" sz="1600" dirty="0"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ea typeface="나눔고딕OTF" panose="020D0604000000000000" pitchFamily="34" charset="-127"/>
                <a:cs typeface="Calibri" panose="020F0502020204030204" pitchFamily="34" charset="0"/>
              </a:rPr>
              <a:t>서울 소재의 병원들 중 일부를 중증응급환자 전담 응급의료센터로 전환</a:t>
            </a:r>
            <a:endParaRPr lang="en-US" altLang="ko-KR" sz="1600" dirty="0"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내원 환자 수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, 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환자들의 체류 시간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, 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대기 시간의 지표 산출</a:t>
            </a: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65024" y="184945"/>
            <a:ext cx="11737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연구 개요</a:t>
            </a:r>
            <a:endParaRPr lang="en-US" altLang="ko-KR" sz="3200" b="1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바른돋움 1" pitchFamily="18" charset="-127"/>
              <a:cs typeface="Calibri" panose="020F0502020204030204" pitchFamily="34" charset="0"/>
            </a:endParaRPr>
          </a:p>
        </p:txBody>
      </p:sp>
      <p:cxnSp>
        <p:nvCxnSpPr>
          <p:cNvPr id="38" name="직선 연결선 37"/>
          <p:cNvCxnSpPr>
            <a:cxnSpLocks/>
          </p:cNvCxnSpPr>
          <p:nvPr/>
        </p:nvCxnSpPr>
        <p:spPr>
          <a:xfrm>
            <a:off x="0" y="769720"/>
            <a:ext cx="12192000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25">
            <a:extLst>
              <a:ext uri="{FF2B5EF4-FFF2-40B4-BE49-F238E27FC236}">
                <a16:creationId xmlns:a16="http://schemas.microsoft.com/office/drawing/2014/main" id="{108B0AD7-7A28-46B2-BF47-6FD18CCBEE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7741" y="883074"/>
            <a:ext cx="11751869" cy="6910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연구 목적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16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중증응급환자 전담 응급의료센터 도입 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시 의료체계에 미칠 효과 및 영향을 분석</a:t>
            </a: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71" name="TextBox 25">
            <a:extLst>
              <a:ext uri="{FF2B5EF4-FFF2-40B4-BE49-F238E27FC236}">
                <a16:creationId xmlns:a16="http://schemas.microsoft.com/office/drawing/2014/main" id="{B3510472-94E8-4D6D-B5B4-39A10138F4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06317" y="5680377"/>
            <a:ext cx="3836825" cy="677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sz="1900" b="1" dirty="0">
                <a:solidFill>
                  <a:srgbClr val="002060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중증응급환자 전담 응급의료센터</a:t>
            </a:r>
            <a:endParaRPr lang="en-US" altLang="ko-KR" sz="1900" b="1" dirty="0">
              <a:solidFill>
                <a:srgbClr val="002060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algn="ctr"/>
            <a:r>
              <a:rPr lang="ko-KR" altLang="en-US" sz="1900" b="1" dirty="0">
                <a:solidFill>
                  <a:srgbClr val="002060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적정 수 </a:t>
            </a:r>
            <a:r>
              <a:rPr lang="en-US" altLang="ko-KR" sz="1900" b="1" dirty="0">
                <a:solidFill>
                  <a:srgbClr val="002060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/ </a:t>
            </a:r>
            <a:r>
              <a:rPr lang="ko-KR" altLang="en-US" sz="1900" b="1" dirty="0">
                <a:solidFill>
                  <a:srgbClr val="002060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대상 병원 탐색</a:t>
            </a:r>
            <a:endParaRPr lang="en-US" altLang="ko-KR" sz="1900" b="1" dirty="0">
              <a:solidFill>
                <a:srgbClr val="002060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4D46F54F-9C1B-498F-9C98-4AC022158D7F}"/>
              </a:ext>
            </a:extLst>
          </p:cNvPr>
          <p:cNvSpPr/>
          <p:nvPr/>
        </p:nvSpPr>
        <p:spPr>
          <a:xfrm>
            <a:off x="7904875" y="5680378"/>
            <a:ext cx="244066" cy="677107"/>
          </a:xfrm>
          <a:prstGeom prst="rightArrow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BDE14F79-4738-4BAF-9C9D-AE6D0CEAC1AA}"/>
              </a:ext>
            </a:extLst>
          </p:cNvPr>
          <p:cNvGrpSpPr/>
          <p:nvPr/>
        </p:nvGrpSpPr>
        <p:grpSpPr>
          <a:xfrm>
            <a:off x="9370768" y="2278403"/>
            <a:ext cx="2453209" cy="2220239"/>
            <a:chOff x="9196332" y="2180177"/>
            <a:chExt cx="2453209" cy="2220239"/>
          </a:xfrm>
        </p:grpSpPr>
        <p:pic>
          <p:nvPicPr>
            <p:cNvPr id="51" name="Picture 2" descr="Free Icon | Hospital buildings">
              <a:extLst>
                <a:ext uri="{FF2B5EF4-FFF2-40B4-BE49-F238E27FC236}">
                  <a16:creationId xmlns:a16="http://schemas.microsoft.com/office/drawing/2014/main" id="{BFF08F90-ED17-4360-94EC-3E033BCE02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420" y="3116426"/>
              <a:ext cx="572572" cy="5725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2" name="TextBox 25">
              <a:extLst>
                <a:ext uri="{FF2B5EF4-FFF2-40B4-BE49-F238E27FC236}">
                  <a16:creationId xmlns:a16="http://schemas.microsoft.com/office/drawing/2014/main" id="{F4EB0B0E-9D7C-44A1-BF11-6C82CABAA4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13875" y="3175126"/>
              <a:ext cx="164389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r>
                <a:rPr lang="ko-KR" altLang="en-US" sz="12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권역응급센터</a:t>
              </a:r>
              <a:endParaRPr lang="en-US" altLang="ko-KR" sz="1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  <a:p>
              <a:r>
                <a:rPr lang="en-US" altLang="ko-KR" sz="12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/ </a:t>
              </a:r>
              <a:r>
                <a:rPr lang="ko-KR" altLang="en-US" sz="12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중증응급의료센터</a:t>
              </a:r>
              <a:endParaRPr lang="en-US" altLang="ko-KR" sz="1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</p:txBody>
        </p:sp>
        <p:pic>
          <p:nvPicPr>
            <p:cNvPr id="46" name="그림 45">
              <a:extLst>
                <a:ext uri="{FF2B5EF4-FFF2-40B4-BE49-F238E27FC236}">
                  <a16:creationId xmlns:a16="http://schemas.microsoft.com/office/drawing/2014/main" id="{200D7526-7136-4EFD-80B6-A275F0E580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96332" y="3678778"/>
              <a:ext cx="721638" cy="721638"/>
            </a:xfrm>
            <a:prstGeom prst="rect">
              <a:avLst/>
            </a:prstGeom>
          </p:spPr>
        </p:pic>
        <p:sp>
          <p:nvSpPr>
            <p:cNvPr id="53" name="TextBox 25">
              <a:extLst>
                <a:ext uri="{FF2B5EF4-FFF2-40B4-BE49-F238E27FC236}">
                  <a16:creationId xmlns:a16="http://schemas.microsoft.com/office/drawing/2014/main" id="{3B4A433A-D4AD-4DA5-AA4A-D1E10868BF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13875" y="3846865"/>
              <a:ext cx="1735666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r>
                <a:rPr lang="ko-KR" altLang="en-US" sz="12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비권역응급센터</a:t>
              </a:r>
              <a:endParaRPr lang="en-US" altLang="ko-KR" sz="1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  <a:p>
              <a:r>
                <a:rPr lang="en-US" altLang="ko-KR" sz="12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/ </a:t>
              </a:r>
              <a:r>
                <a:rPr lang="ko-KR" altLang="en-US" sz="1200" dirty="0" err="1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비중증응급의료센터</a:t>
              </a:r>
              <a:endParaRPr lang="en-US" altLang="ko-KR" sz="1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</p:txBody>
        </p:sp>
        <p:sp>
          <p:nvSpPr>
            <p:cNvPr id="50" name="TextBox 25">
              <a:extLst>
                <a:ext uri="{FF2B5EF4-FFF2-40B4-BE49-F238E27FC236}">
                  <a16:creationId xmlns:a16="http://schemas.microsoft.com/office/drawing/2014/main" id="{51D7F9E7-58E3-4402-9C05-4D1FC78990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13875" y="2200980"/>
              <a:ext cx="1643892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r>
                <a:rPr lang="ko-KR" altLang="en-US" sz="12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중증 응급환자</a:t>
              </a:r>
              <a:endParaRPr lang="en-US" altLang="ko-KR" sz="1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17E016A6-FAB0-40C9-AA33-D480F7F07B14}"/>
                </a:ext>
              </a:extLst>
            </p:cNvPr>
            <p:cNvGrpSpPr/>
            <p:nvPr/>
          </p:nvGrpSpPr>
          <p:grpSpPr>
            <a:xfrm>
              <a:off x="9432387" y="2180177"/>
              <a:ext cx="243672" cy="318604"/>
              <a:chOff x="10128458" y="3234025"/>
              <a:chExt cx="243672" cy="318604"/>
            </a:xfrm>
          </p:grpSpPr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161A4D88-F9B2-4F77-9D60-C8650AF086AA}"/>
                  </a:ext>
                </a:extLst>
              </p:cNvPr>
              <p:cNvSpPr/>
              <p:nvPr/>
            </p:nvSpPr>
            <p:spPr>
              <a:xfrm>
                <a:off x="10177042" y="3234025"/>
                <a:ext cx="146504" cy="14650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사각형: 잘린 위쪽 모서리 72">
                <a:extLst>
                  <a:ext uri="{FF2B5EF4-FFF2-40B4-BE49-F238E27FC236}">
                    <a16:creationId xmlns:a16="http://schemas.microsoft.com/office/drawing/2014/main" id="{7C4B026F-2757-46F2-9FCC-98F5D20FED97}"/>
                  </a:ext>
                </a:extLst>
              </p:cNvPr>
              <p:cNvSpPr/>
              <p:nvPr/>
            </p:nvSpPr>
            <p:spPr>
              <a:xfrm>
                <a:off x="10128458" y="3406127"/>
                <a:ext cx="243672" cy="146502"/>
              </a:xfrm>
              <a:prstGeom prst="snip2SameRect">
                <a:avLst>
                  <a:gd name="adj1" fmla="val 31136"/>
                  <a:gd name="adj2" fmla="val 0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9" name="TextBox 25">
              <a:extLst>
                <a:ext uri="{FF2B5EF4-FFF2-40B4-BE49-F238E27FC236}">
                  <a16:creationId xmlns:a16="http://schemas.microsoft.com/office/drawing/2014/main" id="{D99EC7A4-9190-4010-B7EB-64BD21EE869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13875" y="2688053"/>
              <a:ext cx="1643892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r>
                <a:rPr lang="ko-KR" altLang="en-US" sz="12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非중증 응급환자</a:t>
              </a:r>
              <a:endParaRPr lang="en-US" altLang="ko-KR" sz="1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51BB3E14-CA92-453B-B123-BA8093A6C8C6}"/>
                </a:ext>
              </a:extLst>
            </p:cNvPr>
            <p:cNvGrpSpPr/>
            <p:nvPr/>
          </p:nvGrpSpPr>
          <p:grpSpPr>
            <a:xfrm>
              <a:off x="9435629" y="2657145"/>
              <a:ext cx="243672" cy="318604"/>
              <a:chOff x="10131700" y="3472608"/>
              <a:chExt cx="243672" cy="318604"/>
            </a:xfrm>
          </p:grpSpPr>
          <p:sp>
            <p:nvSpPr>
              <p:cNvPr id="74" name="타원 73">
                <a:extLst>
                  <a:ext uri="{FF2B5EF4-FFF2-40B4-BE49-F238E27FC236}">
                    <a16:creationId xmlns:a16="http://schemas.microsoft.com/office/drawing/2014/main" id="{38F74299-1910-494E-87DA-F8F86DF3ABA1}"/>
                  </a:ext>
                </a:extLst>
              </p:cNvPr>
              <p:cNvSpPr/>
              <p:nvPr/>
            </p:nvSpPr>
            <p:spPr>
              <a:xfrm>
                <a:off x="10180284" y="3472608"/>
                <a:ext cx="146504" cy="146504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5" name="사각형: 잘린 위쪽 모서리 74">
                <a:extLst>
                  <a:ext uri="{FF2B5EF4-FFF2-40B4-BE49-F238E27FC236}">
                    <a16:creationId xmlns:a16="http://schemas.microsoft.com/office/drawing/2014/main" id="{4002CAC6-3611-489E-BF06-4AFBF3680216}"/>
                  </a:ext>
                </a:extLst>
              </p:cNvPr>
              <p:cNvSpPr/>
              <p:nvPr/>
            </p:nvSpPr>
            <p:spPr>
              <a:xfrm>
                <a:off x="10131700" y="3644710"/>
                <a:ext cx="243672" cy="146502"/>
              </a:xfrm>
              <a:prstGeom prst="snip2SameRect">
                <a:avLst>
                  <a:gd name="adj1" fmla="val 31136"/>
                  <a:gd name="adj2" fmla="val 0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68EEACDA-B1F2-4A26-BA46-07EB1C9CF8F9}"/>
              </a:ext>
            </a:extLst>
          </p:cNvPr>
          <p:cNvGrpSpPr/>
          <p:nvPr/>
        </p:nvGrpSpPr>
        <p:grpSpPr>
          <a:xfrm>
            <a:off x="624532" y="1820776"/>
            <a:ext cx="8626761" cy="3135493"/>
            <a:chOff x="700732" y="1979302"/>
            <a:chExt cx="8626761" cy="3135493"/>
          </a:xfrm>
        </p:grpSpPr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417FA57B-EF8F-417F-8611-593A180F5FC3}"/>
                </a:ext>
              </a:extLst>
            </p:cNvPr>
            <p:cNvSpPr/>
            <p:nvPr/>
          </p:nvSpPr>
          <p:spPr>
            <a:xfrm>
              <a:off x="2248553" y="2120848"/>
              <a:ext cx="1150560" cy="429204"/>
            </a:xfrm>
            <a:prstGeom prst="round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latin typeface="나눔고딕"/>
                  <a:ea typeface="바른돋움 1"/>
                </a:rPr>
                <a:t>기존</a:t>
              </a:r>
              <a:endParaRPr lang="en-US" altLang="ko-KR" sz="1600" b="1" dirty="0">
                <a:latin typeface="나눔고딕"/>
                <a:ea typeface="바른돋움 1"/>
              </a:endParaRPr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559A261D-3567-4286-8065-6A01F0B35A16}"/>
                </a:ext>
              </a:extLst>
            </p:cNvPr>
            <p:cNvSpPr/>
            <p:nvPr/>
          </p:nvSpPr>
          <p:spPr>
            <a:xfrm>
              <a:off x="6634229" y="2140882"/>
              <a:ext cx="1150560" cy="429204"/>
            </a:xfrm>
            <a:prstGeom prst="round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개선안</a:t>
              </a:r>
              <a:endParaRPr lang="en-US" altLang="ko-KR" sz="1600" b="1" dirty="0">
                <a:latin typeface="나눔고딕OTF" panose="020D0604000000000000" pitchFamily="34" charset="-127"/>
                <a:ea typeface="나눔고딕OTF" panose="020D0604000000000000" pitchFamily="34" charset="-127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8F2AE877-DB8E-411B-9583-44E2AB552BE4}"/>
                </a:ext>
              </a:extLst>
            </p:cNvPr>
            <p:cNvSpPr/>
            <p:nvPr/>
          </p:nvSpPr>
          <p:spPr>
            <a:xfrm>
              <a:off x="700732" y="1979302"/>
              <a:ext cx="8626761" cy="313549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이등변 삼각형 69">
              <a:extLst>
                <a:ext uri="{FF2B5EF4-FFF2-40B4-BE49-F238E27FC236}">
                  <a16:creationId xmlns:a16="http://schemas.microsoft.com/office/drawing/2014/main" id="{754C85A2-A6BC-47EF-90C5-62FDC6F1672B}"/>
                </a:ext>
              </a:extLst>
            </p:cNvPr>
            <p:cNvSpPr/>
            <p:nvPr/>
          </p:nvSpPr>
          <p:spPr>
            <a:xfrm rot="5400000">
              <a:off x="3916932" y="3663702"/>
              <a:ext cx="2200304" cy="201382"/>
            </a:xfrm>
            <a:prstGeom prst="triangl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0BFDD7F3-B17B-4FF5-9AEA-9F309BA3183A}"/>
                </a:ext>
              </a:extLst>
            </p:cNvPr>
            <p:cNvSpPr/>
            <p:nvPr/>
          </p:nvSpPr>
          <p:spPr>
            <a:xfrm>
              <a:off x="915863" y="3070092"/>
              <a:ext cx="1800799" cy="1857236"/>
            </a:xfrm>
            <a:prstGeom prst="round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39FFBD66-D349-4CA5-B312-5DAD2ADDBB65}"/>
                </a:ext>
              </a:extLst>
            </p:cNvPr>
            <p:cNvGrpSpPr/>
            <p:nvPr/>
          </p:nvGrpSpPr>
          <p:grpSpPr>
            <a:xfrm>
              <a:off x="1572457" y="3993495"/>
              <a:ext cx="243672" cy="318604"/>
              <a:chOff x="611196" y="4629262"/>
              <a:chExt cx="243672" cy="318604"/>
            </a:xfrm>
            <a:solidFill>
              <a:srgbClr val="FF0000"/>
            </a:solidFill>
          </p:grpSpPr>
          <p:sp>
            <p:nvSpPr>
              <p:cNvPr id="26" name="타원 25">
                <a:extLst>
                  <a:ext uri="{FF2B5EF4-FFF2-40B4-BE49-F238E27FC236}">
                    <a16:creationId xmlns:a16="http://schemas.microsoft.com/office/drawing/2014/main" id="{DFDF53A5-815D-4C6D-B0FD-684EF3090774}"/>
                  </a:ext>
                </a:extLst>
              </p:cNvPr>
              <p:cNvSpPr/>
              <p:nvPr/>
            </p:nvSpPr>
            <p:spPr>
              <a:xfrm>
                <a:off x="659780" y="4629262"/>
                <a:ext cx="146504" cy="14650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사각형: 잘린 위쪽 모서리 26">
                <a:extLst>
                  <a:ext uri="{FF2B5EF4-FFF2-40B4-BE49-F238E27FC236}">
                    <a16:creationId xmlns:a16="http://schemas.microsoft.com/office/drawing/2014/main" id="{E68A1F5C-8712-42B9-B020-2614C0D6E047}"/>
                  </a:ext>
                </a:extLst>
              </p:cNvPr>
              <p:cNvSpPr/>
              <p:nvPr/>
            </p:nvSpPr>
            <p:spPr>
              <a:xfrm>
                <a:off x="611196" y="4801364"/>
                <a:ext cx="243672" cy="146502"/>
              </a:xfrm>
              <a:prstGeom prst="snip2SameRect">
                <a:avLst>
                  <a:gd name="adj1" fmla="val 31136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2" name="Picture 2" descr="Free Icon | Hospital buildings">
              <a:extLst>
                <a:ext uri="{FF2B5EF4-FFF2-40B4-BE49-F238E27FC236}">
                  <a16:creationId xmlns:a16="http://schemas.microsoft.com/office/drawing/2014/main" id="{2B294AD9-9B8D-4232-B21E-2D01640FFEE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95" b="9633"/>
            <a:stretch/>
          </p:blipFill>
          <p:spPr bwMode="auto">
            <a:xfrm>
              <a:off x="1316531" y="2592524"/>
              <a:ext cx="1027178" cy="842001"/>
            </a:xfrm>
            <a:prstGeom prst="rect">
              <a:avLst/>
            </a:prstGeom>
            <a:solidFill>
              <a:schemeClr val="bg1"/>
            </a:solidFill>
          </p:spPr>
        </p:pic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3C4461EB-B25A-4E06-AC78-ABD9E2457AF8}"/>
                </a:ext>
              </a:extLst>
            </p:cNvPr>
            <p:cNvGrpSpPr/>
            <p:nvPr/>
          </p:nvGrpSpPr>
          <p:grpSpPr>
            <a:xfrm>
              <a:off x="1377369" y="3514573"/>
              <a:ext cx="243672" cy="318604"/>
              <a:chOff x="611196" y="4629262"/>
              <a:chExt cx="243672" cy="318604"/>
            </a:xfrm>
            <a:solidFill>
              <a:srgbClr val="0070C0"/>
            </a:solidFill>
          </p:grpSpPr>
          <p:sp>
            <p:nvSpPr>
              <p:cNvPr id="79" name="타원 78">
                <a:extLst>
                  <a:ext uri="{FF2B5EF4-FFF2-40B4-BE49-F238E27FC236}">
                    <a16:creationId xmlns:a16="http://schemas.microsoft.com/office/drawing/2014/main" id="{41077374-4CDA-4A46-94EC-C9E6A9FC36FD}"/>
                  </a:ext>
                </a:extLst>
              </p:cNvPr>
              <p:cNvSpPr/>
              <p:nvPr/>
            </p:nvSpPr>
            <p:spPr>
              <a:xfrm>
                <a:off x="659780" y="4629262"/>
                <a:ext cx="146504" cy="14650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사각형: 잘린 위쪽 모서리 79">
                <a:extLst>
                  <a:ext uri="{FF2B5EF4-FFF2-40B4-BE49-F238E27FC236}">
                    <a16:creationId xmlns:a16="http://schemas.microsoft.com/office/drawing/2014/main" id="{A611DD45-6683-4240-A8BB-60D1927D03AB}"/>
                  </a:ext>
                </a:extLst>
              </p:cNvPr>
              <p:cNvSpPr/>
              <p:nvPr/>
            </p:nvSpPr>
            <p:spPr>
              <a:xfrm>
                <a:off x="611196" y="4801364"/>
                <a:ext cx="243672" cy="146502"/>
              </a:xfrm>
              <a:prstGeom prst="snip2SameRect">
                <a:avLst>
                  <a:gd name="adj1" fmla="val 31136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id="{92047BC5-1703-49A4-AE0B-AD43A611A581}"/>
                </a:ext>
              </a:extLst>
            </p:cNvPr>
            <p:cNvGrpSpPr/>
            <p:nvPr/>
          </p:nvGrpSpPr>
          <p:grpSpPr>
            <a:xfrm>
              <a:off x="2185248" y="4082127"/>
              <a:ext cx="243672" cy="318604"/>
              <a:chOff x="611196" y="4629262"/>
              <a:chExt cx="243672" cy="318604"/>
            </a:xfrm>
            <a:solidFill>
              <a:srgbClr val="0070C0"/>
            </a:solidFill>
          </p:grpSpPr>
          <p:sp>
            <p:nvSpPr>
              <p:cNvPr id="82" name="타원 81">
                <a:extLst>
                  <a:ext uri="{FF2B5EF4-FFF2-40B4-BE49-F238E27FC236}">
                    <a16:creationId xmlns:a16="http://schemas.microsoft.com/office/drawing/2014/main" id="{C84573E7-1C44-44C8-86BB-4E741D27BD98}"/>
                  </a:ext>
                </a:extLst>
              </p:cNvPr>
              <p:cNvSpPr/>
              <p:nvPr/>
            </p:nvSpPr>
            <p:spPr>
              <a:xfrm>
                <a:off x="659780" y="4629262"/>
                <a:ext cx="146504" cy="14650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3" name="사각형: 잘린 위쪽 모서리 82">
                <a:extLst>
                  <a:ext uri="{FF2B5EF4-FFF2-40B4-BE49-F238E27FC236}">
                    <a16:creationId xmlns:a16="http://schemas.microsoft.com/office/drawing/2014/main" id="{C1711711-B5AD-41AF-B01D-D273AED322B9}"/>
                  </a:ext>
                </a:extLst>
              </p:cNvPr>
              <p:cNvSpPr/>
              <p:nvPr/>
            </p:nvSpPr>
            <p:spPr>
              <a:xfrm>
                <a:off x="611196" y="4801364"/>
                <a:ext cx="243672" cy="146502"/>
              </a:xfrm>
              <a:prstGeom prst="snip2SameRect">
                <a:avLst>
                  <a:gd name="adj1" fmla="val 31136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4" name="그룹 83">
              <a:extLst>
                <a:ext uri="{FF2B5EF4-FFF2-40B4-BE49-F238E27FC236}">
                  <a16:creationId xmlns:a16="http://schemas.microsoft.com/office/drawing/2014/main" id="{A4CBFCE6-9096-492E-B24B-334AEBC49CF9}"/>
                </a:ext>
              </a:extLst>
            </p:cNvPr>
            <p:cNvGrpSpPr/>
            <p:nvPr/>
          </p:nvGrpSpPr>
          <p:grpSpPr>
            <a:xfrm>
              <a:off x="2131131" y="3585943"/>
              <a:ext cx="243672" cy="318604"/>
              <a:chOff x="611196" y="4629262"/>
              <a:chExt cx="243672" cy="318604"/>
            </a:xfrm>
            <a:solidFill>
              <a:srgbClr val="FF0000"/>
            </a:solidFill>
          </p:grpSpPr>
          <p:sp>
            <p:nvSpPr>
              <p:cNvPr id="85" name="타원 84">
                <a:extLst>
                  <a:ext uri="{FF2B5EF4-FFF2-40B4-BE49-F238E27FC236}">
                    <a16:creationId xmlns:a16="http://schemas.microsoft.com/office/drawing/2014/main" id="{735E363D-78F4-4377-A72A-0C73BF2BBC1B}"/>
                  </a:ext>
                </a:extLst>
              </p:cNvPr>
              <p:cNvSpPr/>
              <p:nvPr/>
            </p:nvSpPr>
            <p:spPr>
              <a:xfrm>
                <a:off x="659780" y="4629262"/>
                <a:ext cx="146504" cy="14650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6" name="사각형: 잘린 위쪽 모서리 85">
                <a:extLst>
                  <a:ext uri="{FF2B5EF4-FFF2-40B4-BE49-F238E27FC236}">
                    <a16:creationId xmlns:a16="http://schemas.microsoft.com/office/drawing/2014/main" id="{B37F5BD0-C288-48B8-98CD-EA6243CE75B9}"/>
                  </a:ext>
                </a:extLst>
              </p:cNvPr>
              <p:cNvSpPr/>
              <p:nvPr/>
            </p:nvSpPr>
            <p:spPr>
              <a:xfrm>
                <a:off x="611196" y="4801364"/>
                <a:ext cx="243672" cy="146502"/>
              </a:xfrm>
              <a:prstGeom prst="snip2SameRect">
                <a:avLst>
                  <a:gd name="adj1" fmla="val 31136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C7E1859A-9C01-4453-BFBF-947D6ED0B63F}"/>
                </a:ext>
              </a:extLst>
            </p:cNvPr>
            <p:cNvGrpSpPr/>
            <p:nvPr/>
          </p:nvGrpSpPr>
          <p:grpSpPr>
            <a:xfrm>
              <a:off x="1254936" y="4356574"/>
              <a:ext cx="243672" cy="318604"/>
              <a:chOff x="611196" y="4629262"/>
              <a:chExt cx="243672" cy="318604"/>
            </a:xfrm>
            <a:solidFill>
              <a:srgbClr val="0070C0"/>
            </a:solidFill>
          </p:grpSpPr>
          <p:sp>
            <p:nvSpPr>
              <p:cNvPr id="88" name="타원 87">
                <a:extLst>
                  <a:ext uri="{FF2B5EF4-FFF2-40B4-BE49-F238E27FC236}">
                    <a16:creationId xmlns:a16="http://schemas.microsoft.com/office/drawing/2014/main" id="{89F2583C-A0AC-41EC-8A2F-D0AF60E57DF1}"/>
                  </a:ext>
                </a:extLst>
              </p:cNvPr>
              <p:cNvSpPr/>
              <p:nvPr/>
            </p:nvSpPr>
            <p:spPr>
              <a:xfrm>
                <a:off x="659780" y="4629262"/>
                <a:ext cx="146504" cy="14650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9" name="사각형: 잘린 위쪽 모서리 88">
                <a:extLst>
                  <a:ext uri="{FF2B5EF4-FFF2-40B4-BE49-F238E27FC236}">
                    <a16:creationId xmlns:a16="http://schemas.microsoft.com/office/drawing/2014/main" id="{F3DCB029-84C1-4CF5-BCF2-B5174D27D645}"/>
                  </a:ext>
                </a:extLst>
              </p:cNvPr>
              <p:cNvSpPr/>
              <p:nvPr/>
            </p:nvSpPr>
            <p:spPr>
              <a:xfrm>
                <a:off x="611196" y="4801364"/>
                <a:ext cx="243672" cy="146502"/>
              </a:xfrm>
              <a:prstGeom prst="snip2SameRect">
                <a:avLst>
                  <a:gd name="adj1" fmla="val 31136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590D6113-179C-434F-948B-0B00223B46FB}"/>
                </a:ext>
              </a:extLst>
            </p:cNvPr>
            <p:cNvGrpSpPr/>
            <p:nvPr/>
          </p:nvGrpSpPr>
          <p:grpSpPr>
            <a:xfrm>
              <a:off x="2931005" y="2703537"/>
              <a:ext cx="1800799" cy="2232725"/>
              <a:chOff x="3036852" y="2698727"/>
              <a:chExt cx="1800799" cy="2232725"/>
            </a:xfrm>
          </p:grpSpPr>
          <p:sp>
            <p:nvSpPr>
              <p:cNvPr id="77" name="사각형: 둥근 모서리 76">
                <a:extLst>
                  <a:ext uri="{FF2B5EF4-FFF2-40B4-BE49-F238E27FC236}">
                    <a16:creationId xmlns:a16="http://schemas.microsoft.com/office/drawing/2014/main" id="{02F86BD2-714C-45BE-9064-13943719C081}"/>
                  </a:ext>
                </a:extLst>
              </p:cNvPr>
              <p:cNvSpPr/>
              <p:nvPr/>
            </p:nvSpPr>
            <p:spPr>
              <a:xfrm>
                <a:off x="3036852" y="3074216"/>
                <a:ext cx="1800799" cy="1857236"/>
              </a:xfrm>
              <a:prstGeom prst="roundRect">
                <a:avLst/>
              </a:prstGeom>
              <a:noFill/>
              <a:ln w="1905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08293559-E8FD-4D4E-B43B-0BC84B5FF01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7243" t="13175" r="17186" b="8870"/>
              <a:stretch/>
            </p:blipFill>
            <p:spPr>
              <a:xfrm>
                <a:off x="3612960" y="2698727"/>
                <a:ext cx="665425" cy="791093"/>
              </a:xfrm>
              <a:prstGeom prst="rect">
                <a:avLst/>
              </a:prstGeom>
            </p:spPr>
          </p:pic>
          <p:grpSp>
            <p:nvGrpSpPr>
              <p:cNvPr id="90" name="그룹 89">
                <a:extLst>
                  <a:ext uri="{FF2B5EF4-FFF2-40B4-BE49-F238E27FC236}">
                    <a16:creationId xmlns:a16="http://schemas.microsoft.com/office/drawing/2014/main" id="{2B2DC0CC-6215-4189-A60E-D29D901BDD7E}"/>
                  </a:ext>
                </a:extLst>
              </p:cNvPr>
              <p:cNvGrpSpPr/>
              <p:nvPr/>
            </p:nvGrpSpPr>
            <p:grpSpPr>
              <a:xfrm>
                <a:off x="3408295" y="3647281"/>
                <a:ext cx="243672" cy="318604"/>
                <a:chOff x="611196" y="4629262"/>
                <a:chExt cx="243672" cy="318604"/>
              </a:xfrm>
              <a:solidFill>
                <a:srgbClr val="0070C0"/>
              </a:solidFill>
            </p:grpSpPr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30347EEC-0A4E-4578-B7E2-B2DD1E5425CD}"/>
                    </a:ext>
                  </a:extLst>
                </p:cNvPr>
                <p:cNvSpPr/>
                <p:nvPr/>
              </p:nvSpPr>
              <p:spPr>
                <a:xfrm>
                  <a:off x="659780" y="4629262"/>
                  <a:ext cx="146504" cy="146504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2" name="사각형: 잘린 위쪽 모서리 91">
                  <a:extLst>
                    <a:ext uri="{FF2B5EF4-FFF2-40B4-BE49-F238E27FC236}">
                      <a16:creationId xmlns:a16="http://schemas.microsoft.com/office/drawing/2014/main" id="{B0DC43A3-E431-4D11-85C7-297A02252DD4}"/>
                    </a:ext>
                  </a:extLst>
                </p:cNvPr>
                <p:cNvSpPr/>
                <p:nvPr/>
              </p:nvSpPr>
              <p:spPr>
                <a:xfrm>
                  <a:off x="611196" y="4801364"/>
                  <a:ext cx="243672" cy="146502"/>
                </a:xfrm>
                <a:prstGeom prst="snip2SameRect">
                  <a:avLst>
                    <a:gd name="adj1" fmla="val 31136"/>
                    <a:gd name="adj2" fmla="val 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93" name="그룹 92">
                <a:extLst>
                  <a:ext uri="{FF2B5EF4-FFF2-40B4-BE49-F238E27FC236}">
                    <a16:creationId xmlns:a16="http://schemas.microsoft.com/office/drawing/2014/main" id="{DADA2F56-1D66-4FE8-B67A-6F8CD4E2AA66}"/>
                  </a:ext>
                </a:extLst>
              </p:cNvPr>
              <p:cNvGrpSpPr/>
              <p:nvPr/>
            </p:nvGrpSpPr>
            <p:grpSpPr>
              <a:xfrm>
                <a:off x="4261022" y="3574135"/>
                <a:ext cx="243672" cy="318604"/>
                <a:chOff x="611196" y="4629262"/>
                <a:chExt cx="243672" cy="318604"/>
              </a:xfrm>
              <a:solidFill>
                <a:srgbClr val="0070C0"/>
              </a:solidFill>
            </p:grpSpPr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0DDA9E07-1D66-49C9-95B7-B8F5D8160E75}"/>
                    </a:ext>
                  </a:extLst>
                </p:cNvPr>
                <p:cNvSpPr/>
                <p:nvPr/>
              </p:nvSpPr>
              <p:spPr>
                <a:xfrm>
                  <a:off x="659780" y="4629262"/>
                  <a:ext cx="146504" cy="146504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5" name="사각형: 잘린 위쪽 모서리 94">
                  <a:extLst>
                    <a:ext uri="{FF2B5EF4-FFF2-40B4-BE49-F238E27FC236}">
                      <a16:creationId xmlns:a16="http://schemas.microsoft.com/office/drawing/2014/main" id="{E9408959-4C47-4C07-8AC0-1440BF5F8705}"/>
                    </a:ext>
                  </a:extLst>
                </p:cNvPr>
                <p:cNvSpPr/>
                <p:nvPr/>
              </p:nvSpPr>
              <p:spPr>
                <a:xfrm>
                  <a:off x="611196" y="4801364"/>
                  <a:ext cx="243672" cy="146502"/>
                </a:xfrm>
                <a:prstGeom prst="snip2SameRect">
                  <a:avLst>
                    <a:gd name="adj1" fmla="val 31136"/>
                    <a:gd name="adj2" fmla="val 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99" name="그룹 98">
                <a:extLst>
                  <a:ext uri="{FF2B5EF4-FFF2-40B4-BE49-F238E27FC236}">
                    <a16:creationId xmlns:a16="http://schemas.microsoft.com/office/drawing/2014/main" id="{5948DB1F-0F8E-4C78-BBCC-F179DDBE114E}"/>
                  </a:ext>
                </a:extLst>
              </p:cNvPr>
              <p:cNvGrpSpPr/>
              <p:nvPr/>
            </p:nvGrpSpPr>
            <p:grpSpPr>
              <a:xfrm>
                <a:off x="3821998" y="4205446"/>
                <a:ext cx="243672" cy="318604"/>
                <a:chOff x="611196" y="4629262"/>
                <a:chExt cx="243672" cy="318604"/>
              </a:xfrm>
              <a:solidFill>
                <a:srgbClr val="FF0000"/>
              </a:solidFill>
            </p:grpSpPr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9F7BB9DC-0070-4348-9321-A2645B8D4BE4}"/>
                    </a:ext>
                  </a:extLst>
                </p:cNvPr>
                <p:cNvSpPr/>
                <p:nvPr/>
              </p:nvSpPr>
              <p:spPr>
                <a:xfrm>
                  <a:off x="659780" y="4629262"/>
                  <a:ext cx="146504" cy="146504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1" name="사각형: 잘린 위쪽 모서리 100">
                  <a:extLst>
                    <a:ext uri="{FF2B5EF4-FFF2-40B4-BE49-F238E27FC236}">
                      <a16:creationId xmlns:a16="http://schemas.microsoft.com/office/drawing/2014/main" id="{CB809DFB-0F56-4FA7-8030-96BAB15A7BFD}"/>
                    </a:ext>
                  </a:extLst>
                </p:cNvPr>
                <p:cNvSpPr/>
                <p:nvPr/>
              </p:nvSpPr>
              <p:spPr>
                <a:xfrm>
                  <a:off x="611196" y="4801364"/>
                  <a:ext cx="243672" cy="146502"/>
                </a:xfrm>
                <a:prstGeom prst="snip2SameRect">
                  <a:avLst>
                    <a:gd name="adj1" fmla="val 31136"/>
                    <a:gd name="adj2" fmla="val 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103" name="사각형: 둥근 모서리 102">
              <a:extLst>
                <a:ext uri="{FF2B5EF4-FFF2-40B4-BE49-F238E27FC236}">
                  <a16:creationId xmlns:a16="http://schemas.microsoft.com/office/drawing/2014/main" id="{E4F5C09C-2829-462F-87EB-FFC0AF43A3BD}"/>
                </a:ext>
              </a:extLst>
            </p:cNvPr>
            <p:cNvSpPr/>
            <p:nvPr/>
          </p:nvSpPr>
          <p:spPr>
            <a:xfrm>
              <a:off x="7315856" y="3074559"/>
              <a:ext cx="1800799" cy="1857236"/>
            </a:xfrm>
            <a:prstGeom prst="roundRect">
              <a:avLst/>
            </a:prstGeom>
            <a:noFill/>
            <a:ln w="190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4" name="그림 103">
              <a:extLst>
                <a:ext uri="{FF2B5EF4-FFF2-40B4-BE49-F238E27FC236}">
                  <a16:creationId xmlns:a16="http://schemas.microsoft.com/office/drawing/2014/main" id="{A4190853-B16F-4777-BA97-5A745849CE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7243" t="13175" r="17186" b="8870"/>
            <a:stretch/>
          </p:blipFill>
          <p:spPr>
            <a:xfrm>
              <a:off x="7891964" y="2699070"/>
              <a:ext cx="665425" cy="791093"/>
            </a:xfrm>
            <a:prstGeom prst="rect">
              <a:avLst/>
            </a:prstGeom>
          </p:spPr>
        </p:pic>
        <p:grpSp>
          <p:nvGrpSpPr>
            <p:cNvPr id="109" name="그룹 108">
              <a:extLst>
                <a:ext uri="{FF2B5EF4-FFF2-40B4-BE49-F238E27FC236}">
                  <a16:creationId xmlns:a16="http://schemas.microsoft.com/office/drawing/2014/main" id="{7551FDC0-8B7A-45CB-9F9B-CAF148055A4C}"/>
                </a:ext>
              </a:extLst>
            </p:cNvPr>
            <p:cNvGrpSpPr/>
            <p:nvPr/>
          </p:nvGrpSpPr>
          <p:grpSpPr>
            <a:xfrm>
              <a:off x="7718579" y="3571212"/>
              <a:ext cx="243672" cy="318604"/>
              <a:chOff x="611196" y="4629262"/>
              <a:chExt cx="243672" cy="318604"/>
            </a:xfrm>
            <a:solidFill>
              <a:srgbClr val="0070C0"/>
            </a:solidFill>
          </p:grpSpPr>
          <p:sp>
            <p:nvSpPr>
              <p:cNvPr id="110" name="타원 109">
                <a:extLst>
                  <a:ext uri="{FF2B5EF4-FFF2-40B4-BE49-F238E27FC236}">
                    <a16:creationId xmlns:a16="http://schemas.microsoft.com/office/drawing/2014/main" id="{4CC8F2E5-9DFB-4339-952B-6EE58E52D4A3}"/>
                  </a:ext>
                </a:extLst>
              </p:cNvPr>
              <p:cNvSpPr/>
              <p:nvPr/>
            </p:nvSpPr>
            <p:spPr>
              <a:xfrm>
                <a:off x="659780" y="4629262"/>
                <a:ext cx="146504" cy="14650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" name="사각형: 잘린 위쪽 모서리 110">
                <a:extLst>
                  <a:ext uri="{FF2B5EF4-FFF2-40B4-BE49-F238E27FC236}">
                    <a16:creationId xmlns:a16="http://schemas.microsoft.com/office/drawing/2014/main" id="{11F7529E-0EA0-48AE-883B-7396BEEDE013}"/>
                  </a:ext>
                </a:extLst>
              </p:cNvPr>
              <p:cNvSpPr/>
              <p:nvPr/>
            </p:nvSpPr>
            <p:spPr>
              <a:xfrm>
                <a:off x="611196" y="4801364"/>
                <a:ext cx="243672" cy="146502"/>
              </a:xfrm>
              <a:prstGeom prst="snip2SameRect">
                <a:avLst>
                  <a:gd name="adj1" fmla="val 31136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12" name="그룹 111">
              <a:extLst>
                <a:ext uri="{FF2B5EF4-FFF2-40B4-BE49-F238E27FC236}">
                  <a16:creationId xmlns:a16="http://schemas.microsoft.com/office/drawing/2014/main" id="{9894DEA5-63A2-4C74-A777-3B1DC98E5D4A}"/>
                </a:ext>
              </a:extLst>
            </p:cNvPr>
            <p:cNvGrpSpPr/>
            <p:nvPr/>
          </p:nvGrpSpPr>
          <p:grpSpPr>
            <a:xfrm>
              <a:off x="8557389" y="4306350"/>
              <a:ext cx="243672" cy="318604"/>
              <a:chOff x="611196" y="4629262"/>
              <a:chExt cx="243672" cy="318604"/>
            </a:xfrm>
            <a:solidFill>
              <a:srgbClr val="0070C0"/>
            </a:solidFill>
          </p:grpSpPr>
          <p:sp>
            <p:nvSpPr>
              <p:cNvPr id="113" name="타원 112">
                <a:extLst>
                  <a:ext uri="{FF2B5EF4-FFF2-40B4-BE49-F238E27FC236}">
                    <a16:creationId xmlns:a16="http://schemas.microsoft.com/office/drawing/2014/main" id="{ADF7FEB9-A4AA-4AAB-9DCE-95B1BD818239}"/>
                  </a:ext>
                </a:extLst>
              </p:cNvPr>
              <p:cNvSpPr/>
              <p:nvPr/>
            </p:nvSpPr>
            <p:spPr>
              <a:xfrm>
                <a:off x="659780" y="4629262"/>
                <a:ext cx="146504" cy="14650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" name="사각형: 잘린 위쪽 모서리 113">
                <a:extLst>
                  <a:ext uri="{FF2B5EF4-FFF2-40B4-BE49-F238E27FC236}">
                    <a16:creationId xmlns:a16="http://schemas.microsoft.com/office/drawing/2014/main" id="{5C7AE5F4-937E-42D8-92C4-4F90E8DD14AA}"/>
                  </a:ext>
                </a:extLst>
              </p:cNvPr>
              <p:cNvSpPr/>
              <p:nvPr/>
            </p:nvSpPr>
            <p:spPr>
              <a:xfrm>
                <a:off x="611196" y="4801364"/>
                <a:ext cx="243672" cy="146502"/>
              </a:xfrm>
              <a:prstGeom prst="snip2SameRect">
                <a:avLst>
                  <a:gd name="adj1" fmla="val 31136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18" name="그룹 117">
              <a:extLst>
                <a:ext uri="{FF2B5EF4-FFF2-40B4-BE49-F238E27FC236}">
                  <a16:creationId xmlns:a16="http://schemas.microsoft.com/office/drawing/2014/main" id="{60B48A9C-4273-49B3-B9D7-C502773F30B5}"/>
                </a:ext>
              </a:extLst>
            </p:cNvPr>
            <p:cNvGrpSpPr/>
            <p:nvPr/>
          </p:nvGrpSpPr>
          <p:grpSpPr>
            <a:xfrm>
              <a:off x="7519637" y="4144466"/>
              <a:ext cx="243672" cy="318604"/>
              <a:chOff x="611196" y="4629262"/>
              <a:chExt cx="243672" cy="318604"/>
            </a:xfrm>
            <a:solidFill>
              <a:srgbClr val="0070C0"/>
            </a:solidFill>
          </p:grpSpPr>
          <p:sp>
            <p:nvSpPr>
              <p:cNvPr id="119" name="타원 118">
                <a:extLst>
                  <a:ext uri="{FF2B5EF4-FFF2-40B4-BE49-F238E27FC236}">
                    <a16:creationId xmlns:a16="http://schemas.microsoft.com/office/drawing/2014/main" id="{7A3B3A16-1E69-487D-99AF-1F996D747930}"/>
                  </a:ext>
                </a:extLst>
              </p:cNvPr>
              <p:cNvSpPr/>
              <p:nvPr/>
            </p:nvSpPr>
            <p:spPr>
              <a:xfrm>
                <a:off x="659780" y="4629262"/>
                <a:ext cx="146504" cy="14650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사각형: 잘린 위쪽 모서리 119">
                <a:extLst>
                  <a:ext uri="{FF2B5EF4-FFF2-40B4-BE49-F238E27FC236}">
                    <a16:creationId xmlns:a16="http://schemas.microsoft.com/office/drawing/2014/main" id="{015D40E4-7AD1-4B80-8473-F11B68672A1C}"/>
                  </a:ext>
                </a:extLst>
              </p:cNvPr>
              <p:cNvSpPr/>
              <p:nvPr/>
            </p:nvSpPr>
            <p:spPr>
              <a:xfrm>
                <a:off x="611196" y="4801364"/>
                <a:ext cx="243672" cy="146502"/>
              </a:xfrm>
              <a:prstGeom prst="snip2SameRect">
                <a:avLst>
                  <a:gd name="adj1" fmla="val 31136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21" name="그룹 120">
              <a:extLst>
                <a:ext uri="{FF2B5EF4-FFF2-40B4-BE49-F238E27FC236}">
                  <a16:creationId xmlns:a16="http://schemas.microsoft.com/office/drawing/2014/main" id="{A5A81C57-A46F-4BD2-8563-C69B6443FA4F}"/>
                </a:ext>
              </a:extLst>
            </p:cNvPr>
            <p:cNvGrpSpPr/>
            <p:nvPr/>
          </p:nvGrpSpPr>
          <p:grpSpPr>
            <a:xfrm>
              <a:off x="8085516" y="3922825"/>
              <a:ext cx="243672" cy="318604"/>
              <a:chOff x="611196" y="4629262"/>
              <a:chExt cx="243672" cy="318604"/>
            </a:xfrm>
            <a:solidFill>
              <a:srgbClr val="0070C0"/>
            </a:solidFill>
          </p:grpSpPr>
          <p:sp>
            <p:nvSpPr>
              <p:cNvPr id="122" name="타원 121">
                <a:extLst>
                  <a:ext uri="{FF2B5EF4-FFF2-40B4-BE49-F238E27FC236}">
                    <a16:creationId xmlns:a16="http://schemas.microsoft.com/office/drawing/2014/main" id="{DA563F4C-71A2-47C2-9670-91366ACFBD50}"/>
                  </a:ext>
                </a:extLst>
              </p:cNvPr>
              <p:cNvSpPr/>
              <p:nvPr/>
            </p:nvSpPr>
            <p:spPr>
              <a:xfrm>
                <a:off x="659780" y="4629262"/>
                <a:ext cx="146504" cy="14650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3" name="사각형: 잘린 위쪽 모서리 122">
                <a:extLst>
                  <a:ext uri="{FF2B5EF4-FFF2-40B4-BE49-F238E27FC236}">
                    <a16:creationId xmlns:a16="http://schemas.microsoft.com/office/drawing/2014/main" id="{94B71D51-9586-4CE6-AC39-74F09A584620}"/>
                  </a:ext>
                </a:extLst>
              </p:cNvPr>
              <p:cNvSpPr/>
              <p:nvPr/>
            </p:nvSpPr>
            <p:spPr>
              <a:xfrm>
                <a:off x="611196" y="4801364"/>
                <a:ext cx="243672" cy="146502"/>
              </a:xfrm>
              <a:prstGeom prst="snip2SameRect">
                <a:avLst>
                  <a:gd name="adj1" fmla="val 31136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24" name="그룹 123">
              <a:extLst>
                <a:ext uri="{FF2B5EF4-FFF2-40B4-BE49-F238E27FC236}">
                  <a16:creationId xmlns:a16="http://schemas.microsoft.com/office/drawing/2014/main" id="{B6FBA0F0-10A4-45F0-A73C-D1C7B496F983}"/>
                </a:ext>
              </a:extLst>
            </p:cNvPr>
            <p:cNvGrpSpPr/>
            <p:nvPr/>
          </p:nvGrpSpPr>
          <p:grpSpPr>
            <a:xfrm>
              <a:off x="8540026" y="3574478"/>
              <a:ext cx="243672" cy="318604"/>
              <a:chOff x="611196" y="4629262"/>
              <a:chExt cx="243672" cy="318604"/>
            </a:xfrm>
            <a:solidFill>
              <a:srgbClr val="0070C0"/>
            </a:solidFill>
          </p:grpSpPr>
          <p:sp>
            <p:nvSpPr>
              <p:cNvPr id="125" name="타원 124">
                <a:extLst>
                  <a:ext uri="{FF2B5EF4-FFF2-40B4-BE49-F238E27FC236}">
                    <a16:creationId xmlns:a16="http://schemas.microsoft.com/office/drawing/2014/main" id="{27676DD4-56E7-46C4-8ADC-4D20A9E60498}"/>
                  </a:ext>
                </a:extLst>
              </p:cNvPr>
              <p:cNvSpPr/>
              <p:nvPr/>
            </p:nvSpPr>
            <p:spPr>
              <a:xfrm>
                <a:off x="659780" y="4629262"/>
                <a:ext cx="146504" cy="14650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사각형: 잘린 위쪽 모서리 125">
                <a:extLst>
                  <a:ext uri="{FF2B5EF4-FFF2-40B4-BE49-F238E27FC236}">
                    <a16:creationId xmlns:a16="http://schemas.microsoft.com/office/drawing/2014/main" id="{E96E38A7-9740-4B8E-9B50-73CF0D7A3CDE}"/>
                  </a:ext>
                </a:extLst>
              </p:cNvPr>
              <p:cNvSpPr/>
              <p:nvPr/>
            </p:nvSpPr>
            <p:spPr>
              <a:xfrm>
                <a:off x="611196" y="4801364"/>
                <a:ext cx="243672" cy="146502"/>
              </a:xfrm>
              <a:prstGeom prst="snip2SameRect">
                <a:avLst>
                  <a:gd name="adj1" fmla="val 31136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2" name="사각형: 둥근 모서리 101">
              <a:extLst>
                <a:ext uri="{FF2B5EF4-FFF2-40B4-BE49-F238E27FC236}">
                  <a16:creationId xmlns:a16="http://schemas.microsoft.com/office/drawing/2014/main" id="{DC5BD80F-CB93-4116-B45C-E040BA4E63D8}"/>
                </a:ext>
              </a:extLst>
            </p:cNvPr>
            <p:cNvSpPr/>
            <p:nvPr/>
          </p:nvSpPr>
          <p:spPr>
            <a:xfrm>
              <a:off x="5302364" y="3074559"/>
              <a:ext cx="1800799" cy="1857236"/>
            </a:xfrm>
            <a:prstGeom prst="round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5" name="그룹 104">
              <a:extLst>
                <a:ext uri="{FF2B5EF4-FFF2-40B4-BE49-F238E27FC236}">
                  <a16:creationId xmlns:a16="http://schemas.microsoft.com/office/drawing/2014/main" id="{3990C0FC-3170-4F4D-9BE2-4EE923038DA2}"/>
                </a:ext>
              </a:extLst>
            </p:cNvPr>
            <p:cNvGrpSpPr/>
            <p:nvPr/>
          </p:nvGrpSpPr>
          <p:grpSpPr>
            <a:xfrm>
              <a:off x="6037019" y="4270524"/>
              <a:ext cx="243672" cy="318604"/>
              <a:chOff x="611196" y="4629262"/>
              <a:chExt cx="243672" cy="318604"/>
            </a:xfrm>
            <a:solidFill>
              <a:srgbClr val="FF0000"/>
            </a:solidFill>
          </p:grpSpPr>
          <p:sp>
            <p:nvSpPr>
              <p:cNvPr id="106" name="타원 105">
                <a:extLst>
                  <a:ext uri="{FF2B5EF4-FFF2-40B4-BE49-F238E27FC236}">
                    <a16:creationId xmlns:a16="http://schemas.microsoft.com/office/drawing/2014/main" id="{9060289A-F823-46A0-AC4F-4AE5AB58E806}"/>
                  </a:ext>
                </a:extLst>
              </p:cNvPr>
              <p:cNvSpPr/>
              <p:nvPr/>
            </p:nvSpPr>
            <p:spPr>
              <a:xfrm>
                <a:off x="659780" y="4629262"/>
                <a:ext cx="146504" cy="14650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7" name="사각형: 잘린 위쪽 모서리 106">
                <a:extLst>
                  <a:ext uri="{FF2B5EF4-FFF2-40B4-BE49-F238E27FC236}">
                    <a16:creationId xmlns:a16="http://schemas.microsoft.com/office/drawing/2014/main" id="{456EAF0C-B672-498A-9BE0-F28C37F919A9}"/>
                  </a:ext>
                </a:extLst>
              </p:cNvPr>
              <p:cNvSpPr/>
              <p:nvPr/>
            </p:nvSpPr>
            <p:spPr>
              <a:xfrm>
                <a:off x="611196" y="4801364"/>
                <a:ext cx="243672" cy="146502"/>
              </a:xfrm>
              <a:prstGeom prst="snip2SameRect">
                <a:avLst>
                  <a:gd name="adj1" fmla="val 31136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08" name="Picture 2" descr="Free Icon | Hospital buildings">
              <a:extLst>
                <a:ext uri="{FF2B5EF4-FFF2-40B4-BE49-F238E27FC236}">
                  <a16:creationId xmlns:a16="http://schemas.microsoft.com/office/drawing/2014/main" id="{061109DF-D1CF-40F2-8117-9436E0CF1AB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95" b="9633"/>
            <a:stretch/>
          </p:blipFill>
          <p:spPr bwMode="auto">
            <a:xfrm>
              <a:off x="5703032" y="2596991"/>
              <a:ext cx="1027178" cy="842001"/>
            </a:xfrm>
            <a:prstGeom prst="rect">
              <a:avLst/>
            </a:prstGeom>
            <a:solidFill>
              <a:schemeClr val="bg1"/>
            </a:solidFill>
          </p:spPr>
        </p:pic>
        <p:grpSp>
          <p:nvGrpSpPr>
            <p:cNvPr id="115" name="그룹 114">
              <a:extLst>
                <a:ext uri="{FF2B5EF4-FFF2-40B4-BE49-F238E27FC236}">
                  <a16:creationId xmlns:a16="http://schemas.microsoft.com/office/drawing/2014/main" id="{C2045F65-7F2D-41E2-9DA0-2AC1FCC14E4D}"/>
                </a:ext>
              </a:extLst>
            </p:cNvPr>
            <p:cNvGrpSpPr/>
            <p:nvPr/>
          </p:nvGrpSpPr>
          <p:grpSpPr>
            <a:xfrm>
              <a:off x="6494409" y="3769627"/>
              <a:ext cx="243672" cy="318604"/>
              <a:chOff x="611196" y="4629262"/>
              <a:chExt cx="243672" cy="318604"/>
            </a:xfrm>
            <a:solidFill>
              <a:srgbClr val="FF0000"/>
            </a:solidFill>
          </p:grpSpPr>
          <p:sp>
            <p:nvSpPr>
              <p:cNvPr id="116" name="타원 115">
                <a:extLst>
                  <a:ext uri="{FF2B5EF4-FFF2-40B4-BE49-F238E27FC236}">
                    <a16:creationId xmlns:a16="http://schemas.microsoft.com/office/drawing/2014/main" id="{534943C2-A6C8-40F2-B0E7-E4FED58B5896}"/>
                  </a:ext>
                </a:extLst>
              </p:cNvPr>
              <p:cNvSpPr/>
              <p:nvPr/>
            </p:nvSpPr>
            <p:spPr>
              <a:xfrm>
                <a:off x="659780" y="4629262"/>
                <a:ext cx="146504" cy="14650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7" name="사각형: 잘린 위쪽 모서리 116">
                <a:extLst>
                  <a:ext uri="{FF2B5EF4-FFF2-40B4-BE49-F238E27FC236}">
                    <a16:creationId xmlns:a16="http://schemas.microsoft.com/office/drawing/2014/main" id="{89F7FF42-5CD9-4B0C-AF36-663850F72B5E}"/>
                  </a:ext>
                </a:extLst>
              </p:cNvPr>
              <p:cNvSpPr/>
              <p:nvPr/>
            </p:nvSpPr>
            <p:spPr>
              <a:xfrm>
                <a:off x="611196" y="4801364"/>
                <a:ext cx="243672" cy="146502"/>
              </a:xfrm>
              <a:prstGeom prst="snip2SameRect">
                <a:avLst>
                  <a:gd name="adj1" fmla="val 31136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27" name="그룹 126">
              <a:extLst>
                <a:ext uri="{FF2B5EF4-FFF2-40B4-BE49-F238E27FC236}">
                  <a16:creationId xmlns:a16="http://schemas.microsoft.com/office/drawing/2014/main" id="{258790E8-54AD-4634-8363-67E329415ADE}"/>
                </a:ext>
              </a:extLst>
            </p:cNvPr>
            <p:cNvGrpSpPr/>
            <p:nvPr/>
          </p:nvGrpSpPr>
          <p:grpSpPr>
            <a:xfrm>
              <a:off x="5659077" y="3634824"/>
              <a:ext cx="243672" cy="318604"/>
              <a:chOff x="611196" y="4629262"/>
              <a:chExt cx="243672" cy="318604"/>
            </a:xfrm>
            <a:solidFill>
              <a:srgbClr val="FF0000"/>
            </a:solidFill>
          </p:grpSpPr>
          <p:sp>
            <p:nvSpPr>
              <p:cNvPr id="128" name="타원 127">
                <a:extLst>
                  <a:ext uri="{FF2B5EF4-FFF2-40B4-BE49-F238E27FC236}">
                    <a16:creationId xmlns:a16="http://schemas.microsoft.com/office/drawing/2014/main" id="{FD725A39-B16F-450B-9C72-8190857165CE}"/>
                  </a:ext>
                </a:extLst>
              </p:cNvPr>
              <p:cNvSpPr/>
              <p:nvPr/>
            </p:nvSpPr>
            <p:spPr>
              <a:xfrm>
                <a:off x="659780" y="4629262"/>
                <a:ext cx="146504" cy="14650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9" name="사각형: 잘린 위쪽 모서리 128">
                <a:extLst>
                  <a:ext uri="{FF2B5EF4-FFF2-40B4-BE49-F238E27FC236}">
                    <a16:creationId xmlns:a16="http://schemas.microsoft.com/office/drawing/2014/main" id="{CD127171-7CD7-4507-8CF1-830B2FCD090A}"/>
                  </a:ext>
                </a:extLst>
              </p:cNvPr>
              <p:cNvSpPr/>
              <p:nvPr/>
            </p:nvSpPr>
            <p:spPr>
              <a:xfrm>
                <a:off x="611196" y="4801364"/>
                <a:ext cx="243672" cy="146502"/>
              </a:xfrm>
              <a:prstGeom prst="snip2SameRect">
                <a:avLst>
                  <a:gd name="adj1" fmla="val 31136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61979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25AC6CAB-84FC-46C1-A7DC-F7152BE8335E}"/>
              </a:ext>
            </a:extLst>
          </p:cNvPr>
          <p:cNvSpPr/>
          <p:nvPr/>
        </p:nvSpPr>
        <p:spPr>
          <a:xfrm>
            <a:off x="5156082" y="2929028"/>
            <a:ext cx="1690528" cy="135731"/>
          </a:xfrm>
          <a:prstGeom prst="rect">
            <a:avLst/>
          </a:prstGeom>
          <a:solidFill>
            <a:schemeClr val="accent1">
              <a:lumMod val="60000"/>
              <a:lumOff val="4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4" name="직사각형 143">
            <a:extLst>
              <a:ext uri="{FF2B5EF4-FFF2-40B4-BE49-F238E27FC236}">
                <a16:creationId xmlns:a16="http://schemas.microsoft.com/office/drawing/2014/main" id="{78E0EF1F-03E9-496D-ADEC-CAE471871A53}"/>
              </a:ext>
            </a:extLst>
          </p:cNvPr>
          <p:cNvSpPr/>
          <p:nvPr/>
        </p:nvSpPr>
        <p:spPr>
          <a:xfrm>
            <a:off x="629520" y="1098130"/>
            <a:ext cx="2793370" cy="135731"/>
          </a:xfrm>
          <a:prstGeom prst="rect">
            <a:avLst/>
          </a:prstGeom>
          <a:solidFill>
            <a:schemeClr val="accent1">
              <a:lumMod val="60000"/>
              <a:lumOff val="4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65024" y="184945"/>
            <a:ext cx="11737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시뮬레이션 내 행위자</a:t>
            </a:r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(Agent) </a:t>
            </a: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설정</a:t>
            </a:r>
          </a:p>
        </p:txBody>
      </p:sp>
      <p:cxnSp>
        <p:nvCxnSpPr>
          <p:cNvPr id="38" name="직선 연결선 37"/>
          <p:cNvCxnSpPr>
            <a:cxnSpLocks/>
          </p:cNvCxnSpPr>
          <p:nvPr/>
        </p:nvCxnSpPr>
        <p:spPr>
          <a:xfrm>
            <a:off x="0" y="769720"/>
            <a:ext cx="12192000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25">
                <a:extLst>
                  <a:ext uri="{FF2B5EF4-FFF2-40B4-BE49-F238E27FC236}">
                    <a16:creationId xmlns:a16="http://schemas.microsoft.com/office/drawing/2014/main" id="{45148A7C-7EA4-438A-97AC-18B3FD0E190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60507" y="2180770"/>
                <a:ext cx="11751869" cy="14296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20000"/>
                  </a:lnSpc>
                  <a:buFont typeface="Wingdings" panose="05000000000000000000" pitchFamily="2" charset="2"/>
                  <a:buChar char="v"/>
                </a:pPr>
                <a:r>
                  <a:rPr lang="ko-KR" altLang="en-US" b="1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rPr>
                  <a:t>환자 응급처치 프로세스</a:t>
                </a:r>
                <a:endParaRPr lang="en-US" altLang="ko-KR" b="1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endParaRPr>
              </a:p>
              <a:p>
                <a:pPr marL="742950" lvl="1" indent="-285750">
                  <a:lnSpc>
                    <a:spcPct val="12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rPr>
                  <a:t>환자 중증도 </a:t>
                </a:r>
                <a14:m>
                  <m:oMath xmlns:m="http://schemas.openxmlformats.org/officeDocument/2006/math">
                    <m:r>
                      <a:rPr lang="en-US" altLang="ko-KR" sz="1600" i="1">
                        <a:latin typeface="Cambria Math" panose="02040503050406030204" pitchFamily="18" charset="0"/>
                        <a:ea typeface="나눔고딕OTF" panose="020D0604000000000000" pitchFamily="34" charset="-127"/>
                        <a:cs typeface="Calibri" panose="020F0502020204030204" pitchFamily="34" charset="0"/>
                      </a:rPr>
                      <m:t>∉</m:t>
                    </m:r>
                  </m:oMath>
                </a14:m>
                <a:r>
                  <a:rPr lang="ko-KR" altLang="en-US" sz="1600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rPr>
                  <a:t> 환자가 내원한 병원에서 담당하는 중증도</a:t>
                </a:r>
                <a:br>
                  <a:rPr lang="en-US" altLang="ko-KR" sz="1600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rPr>
                </a:br>
                <a:r>
                  <a:rPr lang="en-US" altLang="ko-KR" sz="1600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  <a:sym typeface="Wingdings" panose="05000000000000000000" pitchFamily="2" charset="2"/>
                  </a:rPr>
                  <a:t> </a:t>
                </a:r>
                <a:r>
                  <a:rPr lang="ko-KR" altLang="en-US" sz="1600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  <a:sym typeface="Wingdings" panose="05000000000000000000" pitchFamily="2" charset="2"/>
                  </a:rPr>
                  <a:t>중증응급의료센터 ↔ 그 외 응급의료기관 </a:t>
                </a:r>
                <a:r>
                  <a:rPr lang="ko-KR" altLang="en-US" sz="1600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rPr>
                  <a:t>환자 전원</a:t>
                </a:r>
                <a:r>
                  <a:rPr lang="en-US" altLang="ko-KR" sz="1600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rPr>
                  <a:t>(referral)</a:t>
                </a:r>
              </a:p>
              <a:p>
                <a:pPr marL="742950" lvl="1" indent="-285750">
                  <a:lnSpc>
                    <a:spcPct val="120000"/>
                  </a:lnSpc>
                  <a:buFont typeface="Wingdings" panose="05000000000000000000" pitchFamily="2" charset="2"/>
                  <a:buChar char="§"/>
                </a:pPr>
                <a:endParaRPr lang="en-US" altLang="ko-KR" sz="8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endParaRPr>
              </a:p>
              <a:p>
                <a:pPr marL="742950" lvl="1" indent="-285750">
                  <a:lnSpc>
                    <a:spcPct val="12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rPr>
                  <a:t>환자의 중증도 분류 시점을 기준으로 환자의 대기시간</a:t>
                </a:r>
                <a:r>
                  <a:rPr lang="en-US" altLang="ko-KR" sz="1600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rPr>
                  <a:t>(waiting time)</a:t>
                </a:r>
                <a:r>
                  <a:rPr lang="ko-KR" altLang="en-US" sz="1600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rPr>
                  <a:t>과 처치시간</a:t>
                </a:r>
                <a:r>
                  <a:rPr lang="en-US" altLang="ko-KR" sz="1600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rPr>
                  <a:t>(processing time)</a:t>
                </a:r>
                <a:r>
                  <a:rPr lang="ko-KR" altLang="en-US" sz="1600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rPr>
                  <a:t> 구분</a:t>
                </a:r>
                <a:endParaRPr lang="ko-KR" altLang="en-US" b="1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3" name="TextBox 25">
                <a:extLst>
                  <a:ext uri="{FF2B5EF4-FFF2-40B4-BE49-F238E27FC236}">
                    <a16:creationId xmlns:a16="http://schemas.microsoft.com/office/drawing/2014/main" id="{45148A7C-7EA4-438A-97AC-18B3FD0E19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60507" y="2180770"/>
                <a:ext cx="11751869" cy="1429687"/>
              </a:xfrm>
              <a:prstGeom prst="rect">
                <a:avLst/>
              </a:prstGeom>
              <a:blipFill>
                <a:blip r:embed="rId3"/>
                <a:stretch>
                  <a:fillRect l="-363" t="-855" b="-4701"/>
                </a:stretch>
              </a:blip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TextBox 25">
            <a:extLst>
              <a:ext uri="{FF2B5EF4-FFF2-40B4-BE49-F238E27FC236}">
                <a16:creationId xmlns:a16="http://schemas.microsoft.com/office/drawing/2014/main" id="{9CFD167D-6B22-44A2-9117-46F19DE1F3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507" y="982001"/>
            <a:ext cx="11751869" cy="9864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en-US" altLang="ko-KR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Discrete event simulation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활용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응급실에 내원하는 환자를 시뮬레이션 내 행위자로 간주</a:t>
            </a: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환자의 발생부터 소멸까지의 사건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(event)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을 추적</a:t>
            </a: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156" name="사각형: 둥근 모서리 155">
            <a:extLst>
              <a:ext uri="{FF2B5EF4-FFF2-40B4-BE49-F238E27FC236}">
                <a16:creationId xmlns:a16="http://schemas.microsoft.com/office/drawing/2014/main" id="{F5BBE7D7-DF05-4A98-8AF4-7B9549D16D3A}"/>
              </a:ext>
            </a:extLst>
          </p:cNvPr>
          <p:cNvSpPr/>
          <p:nvPr/>
        </p:nvSpPr>
        <p:spPr>
          <a:xfrm>
            <a:off x="905092" y="4433947"/>
            <a:ext cx="1512000" cy="720000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환자 발생</a:t>
            </a:r>
          </a:p>
        </p:txBody>
      </p:sp>
      <p:sp>
        <p:nvSpPr>
          <p:cNvPr id="157" name="사각형: 둥근 모서리 156">
            <a:extLst>
              <a:ext uri="{FF2B5EF4-FFF2-40B4-BE49-F238E27FC236}">
                <a16:creationId xmlns:a16="http://schemas.microsoft.com/office/drawing/2014/main" id="{D96D327D-B74A-4BB8-8A35-E29888AE0309}"/>
              </a:ext>
            </a:extLst>
          </p:cNvPr>
          <p:cNvSpPr/>
          <p:nvPr/>
        </p:nvSpPr>
        <p:spPr>
          <a:xfrm>
            <a:off x="3165408" y="4433947"/>
            <a:ext cx="1512000" cy="720000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목적지 결정</a:t>
            </a:r>
          </a:p>
        </p:txBody>
      </p:sp>
      <p:sp>
        <p:nvSpPr>
          <p:cNvPr id="158" name="사각형: 둥근 모서리 157">
            <a:extLst>
              <a:ext uri="{FF2B5EF4-FFF2-40B4-BE49-F238E27FC236}">
                <a16:creationId xmlns:a16="http://schemas.microsoft.com/office/drawing/2014/main" id="{691C8505-3CB0-4C87-A6AD-ED08022A22A1}"/>
              </a:ext>
            </a:extLst>
          </p:cNvPr>
          <p:cNvSpPr/>
          <p:nvPr/>
        </p:nvSpPr>
        <p:spPr>
          <a:xfrm>
            <a:off x="5425724" y="4433947"/>
            <a:ext cx="1512000" cy="720000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병원 이송 및 내원</a:t>
            </a:r>
          </a:p>
        </p:txBody>
      </p:sp>
      <p:sp>
        <p:nvSpPr>
          <p:cNvPr id="159" name="사각형: 둥근 모서리 158">
            <a:extLst>
              <a:ext uri="{FF2B5EF4-FFF2-40B4-BE49-F238E27FC236}">
                <a16:creationId xmlns:a16="http://schemas.microsoft.com/office/drawing/2014/main" id="{9819969D-F32E-44D3-A370-2578D6D1D7BA}"/>
              </a:ext>
            </a:extLst>
          </p:cNvPr>
          <p:cNvSpPr/>
          <p:nvPr/>
        </p:nvSpPr>
        <p:spPr>
          <a:xfrm>
            <a:off x="7686040" y="4433947"/>
            <a:ext cx="1512000" cy="720000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중증도</a:t>
            </a:r>
            <a:r>
              <a:rPr lang="en-US" altLang="ko-KR" b="1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 </a:t>
            </a:r>
            <a:r>
              <a:rPr lang="ko-KR" altLang="en-US" b="1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분류</a:t>
            </a:r>
          </a:p>
        </p:txBody>
      </p:sp>
      <p:sp>
        <p:nvSpPr>
          <p:cNvPr id="160" name="사각형: 둥근 모서리 159">
            <a:extLst>
              <a:ext uri="{FF2B5EF4-FFF2-40B4-BE49-F238E27FC236}">
                <a16:creationId xmlns:a16="http://schemas.microsoft.com/office/drawing/2014/main" id="{1ED0D2C3-6B1C-4E56-917F-CB118151D43F}"/>
              </a:ext>
            </a:extLst>
          </p:cNvPr>
          <p:cNvSpPr/>
          <p:nvPr/>
        </p:nvSpPr>
        <p:spPr>
          <a:xfrm>
            <a:off x="9946358" y="4433947"/>
            <a:ext cx="1512000" cy="720000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응급처치</a:t>
            </a:r>
            <a:br>
              <a:rPr lang="en-US" altLang="ko-KR" b="1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</a:br>
            <a:r>
              <a:rPr lang="ko-KR" altLang="en-US" b="1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및 퇴원</a:t>
            </a:r>
          </a:p>
        </p:txBody>
      </p:sp>
      <p:cxnSp>
        <p:nvCxnSpPr>
          <p:cNvPr id="161" name="직선 화살표 연결선 160">
            <a:extLst>
              <a:ext uri="{FF2B5EF4-FFF2-40B4-BE49-F238E27FC236}">
                <a16:creationId xmlns:a16="http://schemas.microsoft.com/office/drawing/2014/main" id="{489F81F7-EF42-4F35-B2D7-A580B517BAFA}"/>
              </a:ext>
            </a:extLst>
          </p:cNvPr>
          <p:cNvCxnSpPr>
            <a:cxnSpLocks/>
            <a:stCxn id="156" idx="3"/>
            <a:endCxn id="157" idx="1"/>
          </p:cNvCxnSpPr>
          <p:nvPr/>
        </p:nvCxnSpPr>
        <p:spPr>
          <a:xfrm>
            <a:off x="2417092" y="4793947"/>
            <a:ext cx="748316" cy="0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직선 화살표 연결선 162">
            <a:extLst>
              <a:ext uri="{FF2B5EF4-FFF2-40B4-BE49-F238E27FC236}">
                <a16:creationId xmlns:a16="http://schemas.microsoft.com/office/drawing/2014/main" id="{74F27EAC-7618-4C3A-AE27-271F3671FAE0}"/>
              </a:ext>
            </a:extLst>
          </p:cNvPr>
          <p:cNvCxnSpPr>
            <a:cxnSpLocks/>
            <a:stCxn id="157" idx="3"/>
            <a:endCxn id="158" idx="1"/>
          </p:cNvCxnSpPr>
          <p:nvPr/>
        </p:nvCxnSpPr>
        <p:spPr>
          <a:xfrm>
            <a:off x="4677408" y="4793947"/>
            <a:ext cx="748316" cy="0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직선 화살표 연결선 163">
            <a:extLst>
              <a:ext uri="{FF2B5EF4-FFF2-40B4-BE49-F238E27FC236}">
                <a16:creationId xmlns:a16="http://schemas.microsoft.com/office/drawing/2014/main" id="{BE2ACE05-1AA9-479A-983F-605F498A50D1}"/>
              </a:ext>
            </a:extLst>
          </p:cNvPr>
          <p:cNvCxnSpPr>
            <a:cxnSpLocks/>
            <a:stCxn id="158" idx="3"/>
            <a:endCxn id="159" idx="1"/>
          </p:cNvCxnSpPr>
          <p:nvPr/>
        </p:nvCxnSpPr>
        <p:spPr>
          <a:xfrm>
            <a:off x="6937724" y="4793947"/>
            <a:ext cx="748316" cy="0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직선 화살표 연결선 165">
            <a:extLst>
              <a:ext uri="{FF2B5EF4-FFF2-40B4-BE49-F238E27FC236}">
                <a16:creationId xmlns:a16="http://schemas.microsoft.com/office/drawing/2014/main" id="{32516D3C-4CD3-41D3-A248-E25F1E97A293}"/>
              </a:ext>
            </a:extLst>
          </p:cNvPr>
          <p:cNvCxnSpPr>
            <a:cxnSpLocks/>
            <a:stCxn id="159" idx="3"/>
            <a:endCxn id="160" idx="1"/>
          </p:cNvCxnSpPr>
          <p:nvPr/>
        </p:nvCxnSpPr>
        <p:spPr>
          <a:xfrm>
            <a:off x="9198040" y="4793947"/>
            <a:ext cx="748318" cy="0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직선 연결선 167">
            <a:extLst>
              <a:ext uri="{FF2B5EF4-FFF2-40B4-BE49-F238E27FC236}">
                <a16:creationId xmlns:a16="http://schemas.microsoft.com/office/drawing/2014/main" id="{33EBC381-4D16-499D-9B09-A246B806D67D}"/>
              </a:ext>
            </a:extLst>
          </p:cNvPr>
          <p:cNvCxnSpPr>
            <a:cxnSpLocks/>
          </p:cNvCxnSpPr>
          <p:nvPr/>
        </p:nvCxnSpPr>
        <p:spPr>
          <a:xfrm>
            <a:off x="6943651" y="5273049"/>
            <a:ext cx="0" cy="875921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직선 연결선 169">
            <a:extLst>
              <a:ext uri="{FF2B5EF4-FFF2-40B4-BE49-F238E27FC236}">
                <a16:creationId xmlns:a16="http://schemas.microsoft.com/office/drawing/2014/main" id="{42FEEFDC-11E9-4331-BE0D-F8EB7D7F67A1}"/>
              </a:ext>
            </a:extLst>
          </p:cNvPr>
          <p:cNvCxnSpPr>
            <a:cxnSpLocks/>
          </p:cNvCxnSpPr>
          <p:nvPr/>
        </p:nvCxnSpPr>
        <p:spPr>
          <a:xfrm>
            <a:off x="11458358" y="5265279"/>
            <a:ext cx="0" cy="875921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직선 연결선 171">
            <a:extLst>
              <a:ext uri="{FF2B5EF4-FFF2-40B4-BE49-F238E27FC236}">
                <a16:creationId xmlns:a16="http://schemas.microsoft.com/office/drawing/2014/main" id="{E491BF7D-2F0B-4ADF-8B0A-08CFCEACB9A6}"/>
              </a:ext>
            </a:extLst>
          </p:cNvPr>
          <p:cNvCxnSpPr>
            <a:cxnSpLocks/>
          </p:cNvCxnSpPr>
          <p:nvPr/>
        </p:nvCxnSpPr>
        <p:spPr>
          <a:xfrm>
            <a:off x="9198040" y="5718780"/>
            <a:ext cx="0" cy="43019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직선 화살표 연결선 172">
            <a:extLst>
              <a:ext uri="{FF2B5EF4-FFF2-40B4-BE49-F238E27FC236}">
                <a16:creationId xmlns:a16="http://schemas.microsoft.com/office/drawing/2014/main" id="{9BEAE891-F178-4B8A-A091-66E5E22BB9E1}"/>
              </a:ext>
            </a:extLst>
          </p:cNvPr>
          <p:cNvCxnSpPr>
            <a:cxnSpLocks/>
          </p:cNvCxnSpPr>
          <p:nvPr/>
        </p:nvCxnSpPr>
        <p:spPr>
          <a:xfrm>
            <a:off x="6943651" y="5482441"/>
            <a:ext cx="4514707" cy="0"/>
          </a:xfrm>
          <a:prstGeom prst="straightConnector1">
            <a:avLst/>
          </a:prstGeom>
          <a:ln w="19050">
            <a:solidFill>
              <a:srgbClr val="00206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직선 화살표 연결선 173">
            <a:extLst>
              <a:ext uri="{FF2B5EF4-FFF2-40B4-BE49-F238E27FC236}">
                <a16:creationId xmlns:a16="http://schemas.microsoft.com/office/drawing/2014/main" id="{00AB22F2-F370-4370-AA12-1A6376C61D93}"/>
              </a:ext>
            </a:extLst>
          </p:cNvPr>
          <p:cNvCxnSpPr>
            <a:cxnSpLocks/>
          </p:cNvCxnSpPr>
          <p:nvPr/>
        </p:nvCxnSpPr>
        <p:spPr>
          <a:xfrm>
            <a:off x="6943651" y="5957776"/>
            <a:ext cx="2254389" cy="0"/>
          </a:xfrm>
          <a:prstGeom prst="straightConnector1">
            <a:avLst/>
          </a:prstGeom>
          <a:ln w="19050">
            <a:solidFill>
              <a:srgbClr val="00206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직선 화살표 연결선 174">
            <a:extLst>
              <a:ext uri="{FF2B5EF4-FFF2-40B4-BE49-F238E27FC236}">
                <a16:creationId xmlns:a16="http://schemas.microsoft.com/office/drawing/2014/main" id="{2B701EA4-64E1-4B18-8071-6A761C3D2F2C}"/>
              </a:ext>
            </a:extLst>
          </p:cNvPr>
          <p:cNvCxnSpPr>
            <a:cxnSpLocks/>
          </p:cNvCxnSpPr>
          <p:nvPr/>
        </p:nvCxnSpPr>
        <p:spPr>
          <a:xfrm>
            <a:off x="9198040" y="5957776"/>
            <a:ext cx="2260318" cy="0"/>
          </a:xfrm>
          <a:prstGeom prst="straightConnector1">
            <a:avLst/>
          </a:prstGeom>
          <a:ln w="19050">
            <a:solidFill>
              <a:srgbClr val="00206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TextBox 25">
            <a:extLst>
              <a:ext uri="{FF2B5EF4-FFF2-40B4-BE49-F238E27FC236}">
                <a16:creationId xmlns:a16="http://schemas.microsoft.com/office/drawing/2014/main" id="{88C68CA7-A0B0-4ED9-8270-DFBB9A9911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94198" y="5221379"/>
            <a:ext cx="141361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환자 체류시간</a:t>
            </a:r>
            <a:endParaRPr lang="en-US" altLang="ko-KR" sz="1400" b="1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178" name="TextBox 25">
            <a:extLst>
              <a:ext uri="{FF2B5EF4-FFF2-40B4-BE49-F238E27FC236}">
                <a16:creationId xmlns:a16="http://schemas.microsoft.com/office/drawing/2014/main" id="{7331A837-A97B-4E28-8883-7924AFF741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68499" y="5672826"/>
            <a:ext cx="141361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환자 대기시간</a:t>
            </a:r>
            <a:endParaRPr lang="en-US" altLang="ko-KR" sz="1400" b="1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180" name="TextBox 25">
            <a:extLst>
              <a:ext uri="{FF2B5EF4-FFF2-40B4-BE49-F238E27FC236}">
                <a16:creationId xmlns:a16="http://schemas.microsoft.com/office/drawing/2014/main" id="{355A0827-D5BC-4674-8018-5944C0BE47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52521" y="5671046"/>
            <a:ext cx="1751354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환자 응급처치시간</a:t>
            </a:r>
            <a:endParaRPr lang="en-US" altLang="ko-KR" sz="1400" b="1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187" name="왼쪽 대괄호 186">
            <a:extLst>
              <a:ext uri="{FF2B5EF4-FFF2-40B4-BE49-F238E27FC236}">
                <a16:creationId xmlns:a16="http://schemas.microsoft.com/office/drawing/2014/main" id="{7F08E725-F7CD-4197-9DA4-50214952D2AA}"/>
              </a:ext>
            </a:extLst>
          </p:cNvPr>
          <p:cNvSpPr/>
          <p:nvPr/>
        </p:nvSpPr>
        <p:spPr>
          <a:xfrm rot="5400000">
            <a:off x="4984432" y="2361476"/>
            <a:ext cx="134267" cy="3772316"/>
          </a:xfrm>
          <a:prstGeom prst="leftBracket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88" name="직사각형 187">
            <a:extLst>
              <a:ext uri="{FF2B5EF4-FFF2-40B4-BE49-F238E27FC236}">
                <a16:creationId xmlns:a16="http://schemas.microsoft.com/office/drawing/2014/main" id="{F5078E22-49E6-4600-86FA-2C81200DCA4D}"/>
              </a:ext>
            </a:extLst>
          </p:cNvPr>
          <p:cNvSpPr/>
          <p:nvPr/>
        </p:nvSpPr>
        <p:spPr>
          <a:xfrm>
            <a:off x="4568900" y="3896105"/>
            <a:ext cx="96532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환자 전원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4624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D1E7B5A5-2C90-4BBD-AB3E-A54779E7BFFB}"/>
              </a:ext>
            </a:extLst>
          </p:cNvPr>
          <p:cNvSpPr/>
          <p:nvPr/>
        </p:nvSpPr>
        <p:spPr>
          <a:xfrm>
            <a:off x="10082995" y="1753782"/>
            <a:ext cx="1348256" cy="135731"/>
          </a:xfrm>
          <a:prstGeom prst="rect">
            <a:avLst/>
          </a:prstGeom>
          <a:solidFill>
            <a:schemeClr val="accent1">
              <a:lumMod val="60000"/>
              <a:lumOff val="4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65024" y="184945"/>
            <a:ext cx="11737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시뮬레이션 내 자원</a:t>
            </a:r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(Resource)</a:t>
            </a: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 설정</a:t>
            </a:r>
          </a:p>
        </p:txBody>
      </p:sp>
      <p:cxnSp>
        <p:nvCxnSpPr>
          <p:cNvPr id="38" name="직선 연결선 37"/>
          <p:cNvCxnSpPr>
            <a:cxnSpLocks/>
          </p:cNvCxnSpPr>
          <p:nvPr/>
        </p:nvCxnSpPr>
        <p:spPr>
          <a:xfrm>
            <a:off x="0" y="769720"/>
            <a:ext cx="12192000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EF68F544-02C6-4521-83B8-C75238E0C431}"/>
              </a:ext>
            </a:extLst>
          </p:cNvPr>
          <p:cNvGrpSpPr/>
          <p:nvPr/>
        </p:nvGrpSpPr>
        <p:grpSpPr>
          <a:xfrm>
            <a:off x="7477512" y="1223673"/>
            <a:ext cx="4543866" cy="5173541"/>
            <a:chOff x="7648134" y="1235941"/>
            <a:chExt cx="4543866" cy="5173541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9739862D-6265-4846-A431-D23B5328FF99}"/>
                </a:ext>
              </a:extLst>
            </p:cNvPr>
            <p:cNvGrpSpPr/>
            <p:nvPr/>
          </p:nvGrpSpPr>
          <p:grpSpPr>
            <a:xfrm>
              <a:off x="7648135" y="2885844"/>
              <a:ext cx="4230044" cy="1901819"/>
              <a:chOff x="7648135" y="2977023"/>
              <a:chExt cx="4230044" cy="1901819"/>
            </a:xfrm>
          </p:grpSpPr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CD9AC353-8DA9-443A-A976-FAF8FF3A0264}"/>
                  </a:ext>
                </a:extLst>
              </p:cNvPr>
              <p:cNvGrpSpPr/>
              <p:nvPr/>
            </p:nvGrpSpPr>
            <p:grpSpPr>
              <a:xfrm>
                <a:off x="8079949" y="3526184"/>
                <a:ext cx="3798230" cy="579430"/>
                <a:chOff x="7976437" y="3410901"/>
                <a:chExt cx="3798230" cy="579430"/>
              </a:xfrm>
            </p:grpSpPr>
            <p:pic>
              <p:nvPicPr>
                <p:cNvPr id="17" name="그림 16">
                  <a:extLst>
                    <a:ext uri="{FF2B5EF4-FFF2-40B4-BE49-F238E27FC236}">
                      <a16:creationId xmlns:a16="http://schemas.microsoft.com/office/drawing/2014/main" id="{7A51766D-18DB-4466-A1A2-823453FC0C9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7976437" y="3410901"/>
                  <a:ext cx="627716" cy="579430"/>
                </a:xfrm>
                <a:prstGeom prst="rect">
                  <a:avLst/>
                </a:prstGeom>
              </p:spPr>
            </p:pic>
            <p:sp>
              <p:nvSpPr>
                <p:cNvPr id="20" name="TextBox 25">
                  <a:extLst>
                    <a:ext uri="{FF2B5EF4-FFF2-40B4-BE49-F238E27FC236}">
                      <a16:creationId xmlns:a16="http://schemas.microsoft.com/office/drawing/2014/main" id="{791CA22E-BE6C-4FD2-98B0-8B26846BC163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8576361" y="3531339"/>
                  <a:ext cx="3198306" cy="33855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r>
                    <a:rPr lang="ko-KR" altLang="en-US" sz="1600" dirty="0">
                      <a:latin typeface="나눔고딕OTF" panose="020D0604000000000000" pitchFamily="34" charset="-127"/>
                      <a:ea typeface="나눔고딕OTF" panose="020D0604000000000000" pitchFamily="34" charset="-127"/>
                      <a:cs typeface="Calibri" panose="020F0502020204030204" pitchFamily="34" charset="0"/>
                    </a:rPr>
                    <a:t>중증응급환자 전담 응급의료센터</a:t>
                  </a:r>
                  <a:endParaRPr lang="en-US" altLang="ko-KR" sz="1600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399FFA2D-72FE-40F2-8587-B37B74A9DF11}"/>
                  </a:ext>
                </a:extLst>
              </p:cNvPr>
              <p:cNvGrpSpPr/>
              <p:nvPr/>
            </p:nvGrpSpPr>
            <p:grpSpPr>
              <a:xfrm>
                <a:off x="8015111" y="4296059"/>
                <a:ext cx="2644079" cy="582783"/>
                <a:chOff x="7938197" y="4113701"/>
                <a:chExt cx="2644079" cy="582783"/>
              </a:xfrm>
            </p:grpSpPr>
            <p:pic>
              <p:nvPicPr>
                <p:cNvPr id="18" name="그림 17">
                  <a:extLst>
                    <a:ext uri="{FF2B5EF4-FFF2-40B4-BE49-F238E27FC236}">
                      <a16:creationId xmlns:a16="http://schemas.microsoft.com/office/drawing/2014/main" id="{45FD008C-6373-42A6-9B6A-BCDF02B867C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938197" y="4113701"/>
                  <a:ext cx="704196" cy="582783"/>
                </a:xfrm>
                <a:prstGeom prst="rect">
                  <a:avLst/>
                </a:prstGeom>
              </p:spPr>
            </p:pic>
            <p:sp>
              <p:nvSpPr>
                <p:cNvPr id="21" name="TextBox 25">
                  <a:extLst>
                    <a:ext uri="{FF2B5EF4-FFF2-40B4-BE49-F238E27FC236}">
                      <a16:creationId xmlns:a16="http://schemas.microsoft.com/office/drawing/2014/main" id="{EC5682F8-4C37-427E-86AF-9283EB1BDE2D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8604154" y="4217555"/>
                  <a:ext cx="1978122" cy="33855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r>
                    <a:rPr lang="ko-KR" altLang="en-US" sz="1600" dirty="0">
                      <a:latin typeface="나눔고딕OTF" panose="020D0604000000000000" pitchFamily="34" charset="-127"/>
                      <a:ea typeface="나눔고딕OTF" panose="020D0604000000000000" pitchFamily="34" charset="-127"/>
                      <a:cs typeface="Calibri" panose="020F0502020204030204" pitchFamily="34" charset="0"/>
                    </a:rPr>
                    <a:t>그 외 응급의료기관</a:t>
                  </a:r>
                  <a:endParaRPr lang="en-US" altLang="ko-KR" sz="1600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24" name="TextBox 25">
                <a:extLst>
                  <a:ext uri="{FF2B5EF4-FFF2-40B4-BE49-F238E27FC236}">
                    <a16:creationId xmlns:a16="http://schemas.microsoft.com/office/drawing/2014/main" id="{F217BDA7-9A57-4158-9F20-81CC7FBAD1E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648135" y="2977023"/>
                <a:ext cx="4132596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v"/>
                </a:pPr>
                <a:r>
                  <a:rPr lang="ko-KR" altLang="en-US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rPr>
                  <a:t>응급의료센터 분류</a:t>
                </a:r>
              </a:p>
            </p:txBody>
          </p:sp>
        </p:grp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B997223D-FB7D-4E85-85AC-F11C8BE7621F}"/>
                </a:ext>
              </a:extLst>
            </p:cNvPr>
            <p:cNvSpPr/>
            <p:nvPr/>
          </p:nvSpPr>
          <p:spPr>
            <a:xfrm>
              <a:off x="7648134" y="1235941"/>
              <a:ext cx="4543866" cy="13696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altLang="ko-KR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Resource</a:t>
              </a:r>
              <a:r>
                <a:rPr lang="ko-KR" altLang="en-US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 </a:t>
              </a:r>
              <a:r>
                <a:rPr lang="en-US" altLang="ko-KR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=</a:t>
              </a:r>
              <a:r>
                <a:rPr lang="ko-KR" altLang="en-US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 응급의료센터</a:t>
              </a:r>
              <a:endPara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  <a:p>
              <a:pPr marL="800100" lvl="1" indent="-34290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en-US" altLang="ko-KR" sz="16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Capacity : </a:t>
              </a:r>
              <a:r>
                <a:rPr lang="ko-KR" altLang="en-US" sz="16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병원 내 응급실 병상 수</a:t>
              </a:r>
              <a:endPara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  <a:p>
              <a:pPr marL="800100" lvl="1" indent="-34290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6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환자의 중증도에 따라 응급처치 시간이 확률적으로 결정</a:t>
              </a:r>
              <a:endPara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7883133A-27AA-4650-B10F-417E0234A0C9}"/>
                </a:ext>
              </a:extLst>
            </p:cNvPr>
            <p:cNvGrpSpPr/>
            <p:nvPr/>
          </p:nvGrpSpPr>
          <p:grpSpPr>
            <a:xfrm>
              <a:off x="7648135" y="5067960"/>
              <a:ext cx="4286799" cy="1341522"/>
              <a:chOff x="7648135" y="4286812"/>
              <a:chExt cx="4286799" cy="1341522"/>
            </a:xfrm>
          </p:grpSpPr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ED90C319-0413-4766-B47C-0281852CA1D5}"/>
                  </a:ext>
                </a:extLst>
              </p:cNvPr>
              <p:cNvSpPr/>
              <p:nvPr/>
            </p:nvSpPr>
            <p:spPr>
              <a:xfrm>
                <a:off x="7648135" y="4678779"/>
                <a:ext cx="4286799" cy="9495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799200" lvl="1" indent="-342000">
                  <a:lnSpc>
                    <a:spcPct val="12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sz="1600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rPr>
                  <a:t>1</a:t>
                </a:r>
                <a:r>
                  <a:rPr lang="ko-KR" altLang="en-US" sz="1600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rPr>
                  <a:t> </a:t>
                </a:r>
                <a:r>
                  <a:rPr lang="en-US" altLang="ko-KR" sz="1600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rPr>
                  <a:t>queue(</a:t>
                </a:r>
                <a:r>
                  <a:rPr lang="ko-KR" altLang="en-US" sz="1600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rPr>
                  <a:t>하나의 </a:t>
                </a:r>
                <a:r>
                  <a:rPr lang="ko-KR" altLang="en-US" sz="1600" dirty="0" err="1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rPr>
                  <a:t>대기열</a:t>
                </a:r>
                <a:r>
                  <a:rPr lang="en-US" altLang="ko-KR" sz="1600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rPr>
                  <a:t>)</a:t>
                </a:r>
              </a:p>
              <a:p>
                <a:pPr marL="799200" lvl="1" indent="-342000">
                  <a:lnSpc>
                    <a:spcPct val="12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sz="1600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rPr>
                  <a:t>Infinite queue capacity</a:t>
                </a:r>
              </a:p>
              <a:p>
                <a:pPr marL="800100" lvl="1" indent="-342900">
                  <a:lnSpc>
                    <a:spcPct val="12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sz="1600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rPr>
                  <a:t>FIFO (First In First Out)</a:t>
                </a:r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B7B0A5CB-1324-47A7-99E7-8C5E99E64FA7}"/>
                  </a:ext>
                </a:extLst>
              </p:cNvPr>
              <p:cNvSpPr/>
              <p:nvPr/>
            </p:nvSpPr>
            <p:spPr>
              <a:xfrm>
                <a:off x="7648135" y="4286812"/>
                <a:ext cx="4132596" cy="3919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20000"/>
                  </a:lnSpc>
                  <a:buFont typeface="Wingdings" panose="05000000000000000000" pitchFamily="2" charset="2"/>
                  <a:buChar char="v"/>
                </a:pPr>
                <a:r>
                  <a:rPr lang="ko-KR" altLang="en-US" dirty="0">
                    <a:latin typeface="나눔고딕OTF" panose="020D0604000000000000" pitchFamily="34" charset="-127"/>
                    <a:ea typeface="나눔고딕OTF" panose="020D0604000000000000" pitchFamily="34" charset="-127"/>
                    <a:cs typeface="Calibri" panose="020F0502020204030204" pitchFamily="34" charset="0"/>
                  </a:rPr>
                  <a:t>병원 내 대기 상황에 대한 가정</a:t>
                </a:r>
                <a:endParaRPr lang="en-US" altLang="ko-KR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76" name="그림 75">
            <a:extLst>
              <a:ext uri="{FF2B5EF4-FFF2-40B4-BE49-F238E27FC236}">
                <a16:creationId xmlns:a16="http://schemas.microsoft.com/office/drawing/2014/main" id="{589AFA2A-62B5-4CC6-B2A4-E21D95FCD3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741" y="1082717"/>
            <a:ext cx="6700421" cy="5455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398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D095460-C24C-47CE-9CDB-E6A251DEDE64}"/>
              </a:ext>
            </a:extLst>
          </p:cNvPr>
          <p:cNvGrpSpPr/>
          <p:nvPr/>
        </p:nvGrpSpPr>
        <p:grpSpPr>
          <a:xfrm>
            <a:off x="728596" y="2962163"/>
            <a:ext cx="10734807" cy="3171911"/>
            <a:chOff x="3212748" y="3724874"/>
            <a:chExt cx="8357581" cy="2469491"/>
          </a:xfrm>
        </p:grpSpPr>
        <p:cxnSp>
          <p:nvCxnSpPr>
            <p:cNvPr id="5" name="연결선: 꺾임 4">
              <a:extLst>
                <a:ext uri="{FF2B5EF4-FFF2-40B4-BE49-F238E27FC236}">
                  <a16:creationId xmlns:a16="http://schemas.microsoft.com/office/drawing/2014/main" id="{16ECFD69-7E8F-4455-86FC-ED75B8403524}"/>
                </a:ext>
              </a:extLst>
            </p:cNvPr>
            <p:cNvCxnSpPr>
              <a:cxnSpLocks/>
              <a:stCxn id="16" idx="2"/>
              <a:endCxn id="9" idx="1"/>
            </p:cNvCxnSpPr>
            <p:nvPr/>
          </p:nvCxnSpPr>
          <p:spPr>
            <a:xfrm rot="16200000" flipH="1">
              <a:off x="4550461" y="4227948"/>
              <a:ext cx="346861" cy="1249210"/>
            </a:xfrm>
            <a:prstGeom prst="bentConnector2">
              <a:avLst/>
            </a:prstGeom>
            <a:ln w="1905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FED84B5A-3230-4ECC-A5C8-927C625816FC}"/>
                </a:ext>
              </a:extLst>
            </p:cNvPr>
            <p:cNvSpPr/>
            <p:nvPr/>
          </p:nvSpPr>
          <p:spPr>
            <a:xfrm>
              <a:off x="9903176" y="4841968"/>
              <a:ext cx="1667151" cy="368032"/>
            </a:xfrm>
            <a:prstGeom prst="roundRect">
              <a:avLst/>
            </a:pr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ko-KR" altLang="en-US" sz="1600" b="1" dirty="0">
                  <a:solidFill>
                    <a:schemeClr val="tx1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중증응급의료센터</a:t>
              </a: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8DD53DD6-5AE3-47C7-8CFB-B0F588BCDD71}"/>
                </a:ext>
              </a:extLst>
            </p:cNvPr>
            <p:cNvSpPr/>
            <p:nvPr/>
          </p:nvSpPr>
          <p:spPr>
            <a:xfrm>
              <a:off x="9903177" y="4017982"/>
              <a:ext cx="1667152" cy="368032"/>
            </a:xfrm>
            <a:prstGeom prst="roundRect">
              <a:avLst/>
            </a:pr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ko-KR" altLang="en-US" sz="1600" b="1" dirty="0" err="1">
                  <a:solidFill>
                    <a:schemeClr val="tx1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비중증응급의료센터</a:t>
              </a:r>
              <a:endParaRPr lang="ko-KR" altLang="en-US" sz="1600" b="1" dirty="0">
                <a:solidFill>
                  <a:schemeClr val="tx1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endParaRPr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690DB68C-1AA6-40A4-BB25-074BC255F18E}"/>
                </a:ext>
              </a:extLst>
            </p:cNvPr>
            <p:cNvSpPr/>
            <p:nvPr/>
          </p:nvSpPr>
          <p:spPr>
            <a:xfrm>
              <a:off x="6749879" y="3965760"/>
              <a:ext cx="2287518" cy="471600"/>
            </a:xfrm>
            <a:prstGeom prst="roundRect">
              <a:avLst/>
            </a:prstGeom>
            <a:noFill/>
            <a:ln w="190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rgbClr val="FF000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동일 권역</a:t>
              </a:r>
              <a:r>
                <a:rPr lang="en-US" altLang="ko-KR" sz="1400" b="1" dirty="0">
                  <a:solidFill>
                    <a:srgbClr val="FF000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 </a:t>
              </a:r>
              <a:r>
                <a:rPr lang="ko-KR" altLang="en-US" sz="1400" b="1" dirty="0">
                  <a:solidFill>
                    <a:srgbClr val="FF000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내 </a:t>
              </a:r>
              <a:r>
                <a:rPr lang="ko-KR" altLang="en-US" sz="1400" b="1" dirty="0" err="1">
                  <a:solidFill>
                    <a:srgbClr val="FF000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비중증응급</a:t>
              </a:r>
              <a:br>
                <a:rPr lang="en-US" altLang="ko-KR" sz="1400" b="1" dirty="0">
                  <a:solidFill>
                    <a:srgbClr val="FF000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</a:br>
              <a:r>
                <a:rPr lang="ko-KR" altLang="en-US" sz="1400" b="1" dirty="0">
                  <a:solidFill>
                    <a:srgbClr val="FF000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의료센터들에 대해 임의 배정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0D902B17-1B51-4D82-9CB9-917EC9385BE9}"/>
                </a:ext>
              </a:extLst>
            </p:cNvPr>
            <p:cNvSpPr/>
            <p:nvPr/>
          </p:nvSpPr>
          <p:spPr>
            <a:xfrm>
              <a:off x="5348496" y="4790007"/>
              <a:ext cx="1404981" cy="471954"/>
            </a:xfrm>
            <a:prstGeom prst="roundRect">
              <a:avLst/>
            </a:prstGeom>
            <a:noFill/>
            <a:ln w="190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rgbClr val="FF000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가장 가까운 </a:t>
              </a:r>
              <a:br>
                <a:rPr lang="en-US" altLang="ko-KR" sz="1400" b="1" dirty="0">
                  <a:solidFill>
                    <a:srgbClr val="FF000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</a:br>
              <a:r>
                <a:rPr lang="ko-KR" altLang="en-US" sz="1400" b="1" dirty="0">
                  <a:solidFill>
                    <a:srgbClr val="FF000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중증응급의료센터</a:t>
              </a: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3CA01EBB-DFEE-4246-846B-32ABD61C3702}"/>
                </a:ext>
              </a:extLst>
            </p:cNvPr>
            <p:cNvSpPr/>
            <p:nvPr/>
          </p:nvSpPr>
          <p:spPr>
            <a:xfrm>
              <a:off x="7247336" y="4790007"/>
              <a:ext cx="1539032" cy="471954"/>
            </a:xfrm>
            <a:prstGeom prst="roundRect">
              <a:avLst/>
            </a:prstGeom>
            <a:noFill/>
            <a:ln w="190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ko-KR" altLang="en-US" sz="1400" b="1" dirty="0">
                  <a:solidFill>
                    <a:srgbClr val="FF000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체류 환자수 기준</a:t>
              </a: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7F37D3B0-5D25-49E3-9DF7-BC786BD8843B}"/>
                </a:ext>
              </a:extLst>
            </p:cNvPr>
            <p:cNvSpPr/>
            <p:nvPr/>
          </p:nvSpPr>
          <p:spPr>
            <a:xfrm>
              <a:off x="7115674" y="5238495"/>
              <a:ext cx="1071916" cy="368032"/>
            </a:xfrm>
            <a:prstGeom prst="round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dirty="0">
                  <a:solidFill>
                    <a:schemeClr val="tx1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임계치 초과</a:t>
              </a: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C6280405-9DA2-42BB-B208-6C0B90912126}"/>
                </a:ext>
              </a:extLst>
            </p:cNvPr>
            <p:cNvSpPr/>
            <p:nvPr/>
          </p:nvSpPr>
          <p:spPr>
            <a:xfrm>
              <a:off x="8873360" y="4741173"/>
              <a:ext cx="942825" cy="368032"/>
            </a:xfrm>
            <a:prstGeom prst="round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dirty="0">
                  <a:solidFill>
                    <a:schemeClr val="tx1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임계치 이하</a:t>
              </a: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D445DB73-2176-4451-964A-702348110743}"/>
                </a:ext>
              </a:extLst>
            </p:cNvPr>
            <p:cNvSpPr/>
            <p:nvPr/>
          </p:nvSpPr>
          <p:spPr>
            <a:xfrm>
              <a:off x="6735878" y="5620984"/>
              <a:ext cx="1681968" cy="569902"/>
            </a:xfrm>
            <a:prstGeom prst="roundRect">
              <a:avLst/>
            </a:prstGeom>
            <a:noFill/>
            <a:ln w="190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다음 거리 병원 탐색</a:t>
              </a: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EC28870C-EBDE-469F-B7FA-32D33E4DB2FD}"/>
                </a:ext>
              </a:extLst>
            </p:cNvPr>
            <p:cNvSpPr/>
            <p:nvPr/>
          </p:nvSpPr>
          <p:spPr>
            <a:xfrm>
              <a:off x="9349214" y="5624463"/>
              <a:ext cx="1846411" cy="569902"/>
            </a:xfrm>
            <a:prstGeom prst="roundRect">
              <a:avLst/>
            </a:prstGeom>
            <a:noFill/>
            <a:ln w="190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권역 내 체류 환자 수가 </a:t>
              </a:r>
              <a:endParaRPr lang="en-US" altLang="ko-KR" sz="1400" dirty="0">
                <a:solidFill>
                  <a:schemeClr val="tx1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가장 적은 중증응급의료센터</a:t>
              </a: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F142B112-7E38-4812-A6F3-ECAB9FECACD0}"/>
                </a:ext>
              </a:extLst>
            </p:cNvPr>
            <p:cNvSpPr/>
            <p:nvPr/>
          </p:nvSpPr>
          <p:spPr>
            <a:xfrm>
              <a:off x="8330365" y="5498102"/>
              <a:ext cx="1071916" cy="368032"/>
            </a:xfrm>
            <a:prstGeom prst="round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모든 </a:t>
              </a:r>
              <a:endParaRPr lang="en-US" altLang="ko-KR" sz="1000" dirty="0">
                <a:solidFill>
                  <a:schemeClr val="tx1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endParaRPr>
            </a:p>
            <a:p>
              <a:pPr algn="ctr"/>
              <a:r>
                <a:rPr lang="ko-KR" altLang="en-US" sz="1000" dirty="0">
                  <a:solidFill>
                    <a:schemeClr val="tx1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중증응급의료센터 기준 </a:t>
              </a:r>
              <a:r>
                <a:rPr lang="ko-KR" altLang="en-US" sz="1000" dirty="0" err="1">
                  <a:solidFill>
                    <a:schemeClr val="tx1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미충족</a:t>
              </a:r>
              <a:endParaRPr lang="ko-KR" altLang="en-US" sz="1000" dirty="0">
                <a:solidFill>
                  <a:schemeClr val="tx1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endParaRP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386A348A-F8DE-4DBC-A410-03206717C4B4}"/>
                </a:ext>
              </a:extLst>
            </p:cNvPr>
            <p:cNvSpPr/>
            <p:nvPr/>
          </p:nvSpPr>
          <p:spPr>
            <a:xfrm>
              <a:off x="3212748" y="3724874"/>
              <a:ext cx="1773075" cy="954249"/>
            </a:xfrm>
            <a:prstGeom prst="roundRect">
              <a:avLst/>
            </a:pr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solidFill>
                    <a:schemeClr val="tx1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최초 내원한 병원과 환자 중증도가</a:t>
              </a:r>
              <a:br>
                <a:rPr lang="en-US" altLang="ko-KR" sz="1600" b="1" dirty="0">
                  <a:solidFill>
                    <a:schemeClr val="tx1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</a:br>
              <a:r>
                <a:rPr lang="ko-KR" altLang="en-US" sz="1600" b="1" dirty="0">
                  <a:solidFill>
                    <a:schemeClr val="tx1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불일치하는 경우</a:t>
              </a:r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FDAA8C0E-BBC8-44E2-8C85-A7AC27ECCA18}"/>
                </a:ext>
              </a:extLst>
            </p:cNvPr>
            <p:cNvSpPr/>
            <p:nvPr/>
          </p:nvSpPr>
          <p:spPr>
            <a:xfrm>
              <a:off x="5396439" y="3921219"/>
              <a:ext cx="942825" cy="368032"/>
            </a:xfrm>
            <a:prstGeom prst="round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>
                  <a:solidFill>
                    <a:schemeClr val="tx1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비중증</a:t>
              </a:r>
              <a:r>
                <a:rPr lang="ko-KR" altLang="en-US" sz="1050" dirty="0">
                  <a:solidFill>
                    <a:schemeClr val="tx1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 환자</a:t>
              </a: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889F7689-5245-40E9-964C-92D53DC4D573}"/>
                </a:ext>
              </a:extLst>
            </p:cNvPr>
            <p:cNvSpPr/>
            <p:nvPr/>
          </p:nvSpPr>
          <p:spPr>
            <a:xfrm>
              <a:off x="4225270" y="4741173"/>
              <a:ext cx="942825" cy="368032"/>
            </a:xfrm>
            <a:prstGeom prst="round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dirty="0">
                  <a:solidFill>
                    <a:schemeClr val="tx1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중증 환자</a:t>
              </a:r>
            </a:p>
          </p:txBody>
        </p: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3232B4B8-752F-446A-87FC-9205446FA7EB}"/>
                </a:ext>
              </a:extLst>
            </p:cNvPr>
            <p:cNvCxnSpPr>
              <a:stCxn id="9" idx="3"/>
              <a:endCxn id="10" idx="1"/>
            </p:cNvCxnSpPr>
            <p:nvPr/>
          </p:nvCxnSpPr>
          <p:spPr>
            <a:xfrm>
              <a:off x="6753477" y="5025984"/>
              <a:ext cx="493859" cy="0"/>
            </a:xfrm>
            <a:prstGeom prst="straightConnector1">
              <a:avLst/>
            </a:prstGeom>
            <a:ln w="1905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3C416FD2-A6EA-48D2-B722-43999F49F655}"/>
                </a:ext>
              </a:extLst>
            </p:cNvPr>
            <p:cNvCxnSpPr>
              <a:cxnSpLocks/>
            </p:cNvCxnSpPr>
            <p:nvPr/>
          </p:nvCxnSpPr>
          <p:spPr>
            <a:xfrm>
              <a:off x="8016852" y="5251886"/>
              <a:ext cx="0" cy="359023"/>
            </a:xfrm>
            <a:prstGeom prst="straightConnector1">
              <a:avLst/>
            </a:prstGeom>
            <a:ln w="1905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화살표 연결선 20">
              <a:extLst>
                <a:ext uri="{FF2B5EF4-FFF2-40B4-BE49-F238E27FC236}">
                  <a16:creationId xmlns:a16="http://schemas.microsoft.com/office/drawing/2014/main" id="{46ADF98F-2F8A-4108-B3E9-D508527E89D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89673" y="5027528"/>
              <a:ext cx="558" cy="593456"/>
            </a:xfrm>
            <a:prstGeom prst="straightConnector1">
              <a:avLst/>
            </a:prstGeom>
            <a:ln w="1905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9F1340E2-B28C-4A2B-A542-23744B23DE4E}"/>
                </a:ext>
              </a:extLst>
            </p:cNvPr>
            <p:cNvCxnSpPr>
              <a:cxnSpLocks/>
              <a:stCxn id="13" idx="3"/>
              <a:endCxn id="14" idx="1"/>
            </p:cNvCxnSpPr>
            <p:nvPr/>
          </p:nvCxnSpPr>
          <p:spPr>
            <a:xfrm>
              <a:off x="8417846" y="5905935"/>
              <a:ext cx="931368" cy="3479"/>
            </a:xfrm>
            <a:prstGeom prst="straightConnector1">
              <a:avLst/>
            </a:prstGeom>
            <a:ln w="1905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FEE9F206-08FC-4FED-AFF0-05656505DE58}"/>
                </a:ext>
              </a:extLst>
            </p:cNvPr>
            <p:cNvCxnSpPr>
              <a:cxnSpLocks/>
              <a:endCxn id="8" idx="1"/>
            </p:cNvCxnSpPr>
            <p:nvPr/>
          </p:nvCxnSpPr>
          <p:spPr>
            <a:xfrm flipV="1">
              <a:off x="4985823" y="4201560"/>
              <a:ext cx="1764056" cy="440"/>
            </a:xfrm>
            <a:prstGeom prst="straightConnector1">
              <a:avLst/>
            </a:prstGeom>
            <a:ln w="1905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39DFADBF-F5A3-4D33-8EA8-6962AE03099D}"/>
                </a:ext>
              </a:extLst>
            </p:cNvPr>
            <p:cNvCxnSpPr>
              <a:cxnSpLocks/>
              <a:stCxn id="8" idx="3"/>
              <a:endCxn id="7" idx="1"/>
            </p:cNvCxnSpPr>
            <p:nvPr/>
          </p:nvCxnSpPr>
          <p:spPr>
            <a:xfrm>
              <a:off x="9037397" y="4201560"/>
              <a:ext cx="865780" cy="438"/>
            </a:xfrm>
            <a:prstGeom prst="straightConnector1">
              <a:avLst/>
            </a:prstGeom>
            <a:ln w="1905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DBB5EB19-BBE7-435D-9361-0921B70F161B}"/>
                </a:ext>
              </a:extLst>
            </p:cNvPr>
            <p:cNvCxnSpPr>
              <a:cxnSpLocks/>
            </p:cNvCxnSpPr>
            <p:nvPr/>
          </p:nvCxnSpPr>
          <p:spPr>
            <a:xfrm>
              <a:off x="8786368" y="5024979"/>
              <a:ext cx="1116808" cy="1005"/>
            </a:xfrm>
            <a:prstGeom prst="straightConnector1">
              <a:avLst/>
            </a:prstGeom>
            <a:ln w="1905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4598E9DD-300B-421E-9C5C-4DA6D6D0F761}"/>
                </a:ext>
              </a:extLst>
            </p:cNvPr>
            <p:cNvCxnSpPr>
              <a:cxnSpLocks/>
              <a:endCxn id="6" idx="2"/>
            </p:cNvCxnSpPr>
            <p:nvPr/>
          </p:nvCxnSpPr>
          <p:spPr>
            <a:xfrm flipV="1">
              <a:off x="10736752" y="5210000"/>
              <a:ext cx="0" cy="410984"/>
            </a:xfrm>
            <a:prstGeom prst="straightConnector1">
              <a:avLst/>
            </a:prstGeom>
            <a:ln w="1905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5BDCFB3B-3ABD-4319-9BB0-E88D98151D53}"/>
              </a:ext>
            </a:extLst>
          </p:cNvPr>
          <p:cNvSpPr txBox="1"/>
          <p:nvPr/>
        </p:nvSpPr>
        <p:spPr>
          <a:xfrm>
            <a:off x="265024" y="184945"/>
            <a:ext cx="11737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전원 논리 모델링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E1122F02-BB35-4066-AF7D-E29868E3DF2A}"/>
              </a:ext>
            </a:extLst>
          </p:cNvPr>
          <p:cNvCxnSpPr>
            <a:cxnSpLocks/>
          </p:cNvCxnSpPr>
          <p:nvPr/>
        </p:nvCxnSpPr>
        <p:spPr>
          <a:xfrm>
            <a:off x="0" y="769720"/>
            <a:ext cx="12192000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ECF3E67A-8CE9-4A2A-BA66-1371EA62AD81}"/>
              </a:ext>
            </a:extLst>
          </p:cNvPr>
          <p:cNvGrpSpPr/>
          <p:nvPr/>
        </p:nvGrpSpPr>
        <p:grpSpPr>
          <a:xfrm>
            <a:off x="574054" y="1534590"/>
            <a:ext cx="10945142" cy="842475"/>
            <a:chOff x="574054" y="1534590"/>
            <a:chExt cx="10945142" cy="842475"/>
          </a:xfrm>
        </p:grpSpPr>
        <p:sp>
          <p:nvSpPr>
            <p:cNvPr id="35" name="TextBox 25">
              <a:extLst>
                <a:ext uri="{FF2B5EF4-FFF2-40B4-BE49-F238E27FC236}">
                  <a16:creationId xmlns:a16="http://schemas.microsoft.com/office/drawing/2014/main" id="{3224E85B-3D06-4FBC-AFDA-0004010A3D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4054" y="1534590"/>
              <a:ext cx="5178268" cy="6208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742950" lvl="1" indent="-28575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600" b="1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중증환자</a:t>
              </a:r>
              <a:br>
                <a:rPr lang="en-US" altLang="ko-KR" sz="16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</a:br>
              <a:endParaRPr lang="en-US" altLang="ko-KR" sz="14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</p:txBody>
        </p:sp>
        <p:sp>
          <p:nvSpPr>
            <p:cNvPr id="36" name="TextBox 25">
              <a:extLst>
                <a:ext uri="{FF2B5EF4-FFF2-40B4-BE49-F238E27FC236}">
                  <a16:creationId xmlns:a16="http://schemas.microsoft.com/office/drawing/2014/main" id="{01E52E77-5B1A-49E3-9037-5E2D175E7F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61658" y="1534590"/>
              <a:ext cx="5178268" cy="6208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742950" lvl="1" indent="-28575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600" b="1" dirty="0" err="1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비중증환자</a:t>
              </a:r>
              <a:br>
                <a:rPr lang="en-US" altLang="ko-KR" sz="16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</a:br>
              <a:endParaRPr lang="en-US" altLang="ko-KR" sz="14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E7189CE-BEDA-4AF9-8B32-101C924216C0}"/>
                </a:ext>
              </a:extLst>
            </p:cNvPr>
            <p:cNvSpPr/>
            <p:nvPr/>
          </p:nvSpPr>
          <p:spPr>
            <a:xfrm>
              <a:off x="2453447" y="1534590"/>
              <a:ext cx="3298875" cy="8424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400" dirty="0">
                  <a:solidFill>
                    <a:prstClr val="black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  <a:sym typeface="Wingdings" panose="05000000000000000000" pitchFamily="2" charset="2"/>
                </a:rPr>
                <a:t>신속한 처치를 우선적으로 고려</a:t>
              </a:r>
              <a:br>
                <a:rPr lang="en-US" altLang="ko-KR" sz="1400" dirty="0">
                  <a:solidFill>
                    <a:prstClr val="black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  <a:sym typeface="Wingdings" panose="05000000000000000000" pitchFamily="2" charset="2"/>
                </a:rPr>
              </a:br>
              <a:r>
                <a:rPr lang="ko-KR" altLang="en-US" sz="1400" dirty="0">
                  <a:solidFill>
                    <a:prstClr val="black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  <a:sym typeface="Wingdings" panose="05000000000000000000" pitchFamily="2" charset="2"/>
                </a:rPr>
                <a:t>거리순으로 배정</a:t>
              </a:r>
              <a:br>
                <a:rPr lang="en-US" altLang="ko-KR" sz="1400" dirty="0">
                  <a:solidFill>
                    <a:prstClr val="black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  <a:sym typeface="Wingdings" panose="05000000000000000000" pitchFamily="2" charset="2"/>
                </a:rPr>
              </a:br>
              <a:r>
                <a:rPr lang="ko-KR" altLang="en-US" sz="1400" dirty="0">
                  <a:solidFill>
                    <a:prstClr val="black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  <a:sym typeface="Wingdings" panose="05000000000000000000" pitchFamily="2" charset="2"/>
                </a:rPr>
                <a:t>실시간 체류 환자수를 추가적으로 고려</a:t>
              </a:r>
              <a:endParaRPr lang="ko-KR" altLang="en-US" dirty="0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4448C61A-F671-4318-AAB2-47B76673DD23}"/>
                </a:ext>
              </a:extLst>
            </p:cNvPr>
            <p:cNvSpPr/>
            <p:nvPr/>
          </p:nvSpPr>
          <p:spPr>
            <a:xfrm>
              <a:off x="7622522" y="1534590"/>
              <a:ext cx="3896674" cy="5839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400" dirty="0">
                  <a:solidFill>
                    <a:prstClr val="black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시간적인 압박이 상대적으로 떨어짐</a:t>
              </a:r>
              <a:br>
                <a:rPr lang="en-US" altLang="ko-KR" sz="1400" dirty="0">
                  <a:solidFill>
                    <a:prstClr val="black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</a:br>
              <a:r>
                <a:rPr lang="ko-KR" altLang="en-US" sz="1400" dirty="0">
                  <a:solidFill>
                    <a:prstClr val="black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권역 내 임의의 그 외 응급의료기관으로 이송</a:t>
              </a:r>
              <a:endParaRPr lang="en-US" altLang="ko-KR" sz="14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40" name="TextBox 25">
            <a:extLst>
              <a:ext uri="{FF2B5EF4-FFF2-40B4-BE49-F238E27FC236}">
                <a16:creationId xmlns:a16="http://schemas.microsoft.com/office/drawing/2014/main" id="{E1E4F907-1D4C-46DB-BAAE-692368F0A0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507" y="982001"/>
            <a:ext cx="11751869" cy="3919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중증환자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/ </a:t>
            </a:r>
            <a:r>
              <a:rPr lang="ko-KR" altLang="en-US" dirty="0" err="1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비중증환자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별 전원 기준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3632BDF4-B906-4200-8BC6-326FDD025D29}"/>
              </a:ext>
            </a:extLst>
          </p:cNvPr>
          <p:cNvSpPr/>
          <p:nvPr/>
        </p:nvSpPr>
        <p:spPr>
          <a:xfrm>
            <a:off x="482289" y="2686050"/>
            <a:ext cx="11233461" cy="3714750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>
              <a:solidFill>
                <a:schemeClr val="tx1"/>
              </a:solidFill>
              <a:ea typeface="나눔고딕OTF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6325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267D0C-17BA-4FF2-ABF7-EAC4D3F5F54D}"/>
              </a:ext>
            </a:extLst>
          </p:cNvPr>
          <p:cNvSpPr/>
          <p:nvPr/>
        </p:nvSpPr>
        <p:spPr>
          <a:xfrm>
            <a:off x="971159" y="2200081"/>
            <a:ext cx="715244" cy="135731"/>
          </a:xfrm>
          <a:prstGeom prst="rect">
            <a:avLst/>
          </a:prstGeom>
          <a:solidFill>
            <a:schemeClr val="accent1">
              <a:lumMod val="60000"/>
              <a:lumOff val="4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C866D49-B320-4EF6-9312-A7AB7AC2E169}"/>
              </a:ext>
            </a:extLst>
          </p:cNvPr>
          <p:cNvSpPr/>
          <p:nvPr/>
        </p:nvSpPr>
        <p:spPr>
          <a:xfrm>
            <a:off x="971158" y="2451459"/>
            <a:ext cx="443305" cy="135731"/>
          </a:xfrm>
          <a:prstGeom prst="rect">
            <a:avLst/>
          </a:prstGeom>
          <a:solidFill>
            <a:schemeClr val="accent1">
              <a:lumMod val="60000"/>
              <a:lumOff val="4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25">
            <a:extLst>
              <a:ext uri="{FF2B5EF4-FFF2-40B4-BE49-F238E27FC236}">
                <a16:creationId xmlns:a16="http://schemas.microsoft.com/office/drawing/2014/main" id="{ED74AAAC-40E7-4285-8678-8DCA875414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507" y="1700839"/>
            <a:ext cx="11751869" cy="10002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데이터의 범위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648000" lvl="1" indent="-342900">
              <a:buFont typeface="Wingdings" panose="05000000000000000000" pitchFamily="2" charset="2"/>
              <a:buChar char="§"/>
            </a:pPr>
            <a:r>
              <a:rPr lang="en-US" altLang="ko-KR" sz="16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2017</a:t>
            </a:r>
            <a:r>
              <a:rPr lang="ko-KR" altLang="en-US" sz="16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년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한 해 동안 발생한 응급환자의 진료기록</a:t>
            </a: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648000" lvl="1" indent="-342900">
              <a:buFont typeface="Wingdings" panose="05000000000000000000" pitchFamily="2" charset="2"/>
              <a:buChar char="§"/>
            </a:pPr>
            <a:r>
              <a:rPr lang="ko-KR" altLang="en-US" sz="16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서울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소재의 병원에 내원한 응급환자</a:t>
            </a: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65024" y="184945"/>
            <a:ext cx="11737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시뮬레이션 </a:t>
            </a:r>
            <a:r>
              <a:rPr lang="ko-KR" altLang="en-US" sz="3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자료원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바른돋움 1" pitchFamily="18" charset="-127"/>
              <a:cs typeface="Calibri" panose="020F0502020204030204" pitchFamily="34" charset="0"/>
            </a:endParaRPr>
          </a:p>
        </p:txBody>
      </p:sp>
      <p:cxnSp>
        <p:nvCxnSpPr>
          <p:cNvPr id="38" name="직선 연결선 37"/>
          <p:cNvCxnSpPr>
            <a:cxnSpLocks/>
          </p:cNvCxnSpPr>
          <p:nvPr/>
        </p:nvCxnSpPr>
        <p:spPr>
          <a:xfrm>
            <a:off x="0" y="769720"/>
            <a:ext cx="12192000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25">
            <a:extLst>
              <a:ext uri="{FF2B5EF4-FFF2-40B4-BE49-F238E27FC236}">
                <a16:creationId xmlns:a16="http://schemas.microsoft.com/office/drawing/2014/main" id="{108B0AD7-7A28-46B2-BF47-6FD18CCBEE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507" y="946786"/>
            <a:ext cx="11751869" cy="7540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데이터 출처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: </a:t>
            </a:r>
            <a:r>
              <a:rPr lang="ko-KR" altLang="en-US" dirty="0" err="1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국가응급진료정보망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(NEDIS)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에 기록된 환자 정보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648000" lvl="1" indent="-342900"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NEDIS: 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전국 응급의료기관으로부터 전송되는 진료 관련 정보를 실시간으로 수집한 자료</a:t>
            </a: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818771D-5501-46A3-88C0-0EA0414B1F93}"/>
              </a:ext>
            </a:extLst>
          </p:cNvPr>
          <p:cNvGrpSpPr/>
          <p:nvPr/>
        </p:nvGrpSpPr>
        <p:grpSpPr>
          <a:xfrm>
            <a:off x="7723401" y="1731616"/>
            <a:ext cx="3497440" cy="5041595"/>
            <a:chOff x="8018567" y="1593117"/>
            <a:chExt cx="3497440" cy="5041595"/>
          </a:xfrm>
        </p:grpSpPr>
        <p:pic>
          <p:nvPicPr>
            <p:cNvPr id="6" name="Picture 0">
              <a:extLst>
                <a:ext uri="{FF2B5EF4-FFF2-40B4-BE49-F238E27FC236}">
                  <a16:creationId xmlns:a16="http://schemas.microsoft.com/office/drawing/2014/main" id="{18B38BCB-6DBF-4FEB-ACD1-D24878B68C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8567" y="1593117"/>
              <a:ext cx="3497440" cy="4810605"/>
            </a:xfrm>
            <a:prstGeom prst="rect">
              <a:avLst/>
            </a:prstGeom>
            <a:noFill/>
            <a:ln>
              <a:noFill/>
            </a:ln>
            <a:effectLst/>
          </p:spPr>
        </p:pic>
        <p:sp>
          <p:nvSpPr>
            <p:cNvPr id="12" name="TextBox 25">
              <a:extLst>
                <a:ext uri="{FF2B5EF4-FFF2-40B4-BE49-F238E27FC236}">
                  <a16:creationId xmlns:a16="http://schemas.microsoft.com/office/drawing/2014/main" id="{829E7765-1649-48BA-8305-B17EA8C5B3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62283" y="6388491"/>
              <a:ext cx="3010008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000" dirty="0">
                  <a:latin typeface="Calibri" panose="020F0502020204030204" pitchFamily="34" charset="0"/>
                  <a:ea typeface="바른돋움 1" pitchFamily="18" charset="-127"/>
                  <a:cs typeface="Calibri" panose="020F0502020204030204" pitchFamily="34" charset="0"/>
                </a:rPr>
                <a:t>NEDIS </a:t>
              </a:r>
              <a:r>
                <a:rPr lang="ko-KR" altLang="en-US" sz="1000" dirty="0">
                  <a:latin typeface="Calibri" panose="020F0502020204030204" pitchFamily="34" charset="0"/>
                  <a:ea typeface="바른돋움 1" pitchFamily="18" charset="-127"/>
                  <a:cs typeface="Calibri" panose="020F0502020204030204" pitchFamily="34" charset="0"/>
                </a:rPr>
                <a:t>표준항목 </a:t>
              </a:r>
              <a:r>
                <a:rPr lang="en-US" altLang="ko-KR" sz="1000" dirty="0">
                  <a:latin typeface="Calibri" panose="020F0502020204030204" pitchFamily="34" charset="0"/>
                  <a:ea typeface="바른돋움 1" pitchFamily="18" charset="-127"/>
                  <a:cs typeface="Calibri" panose="020F0502020204030204" pitchFamily="34" charset="0"/>
                </a:rPr>
                <a:t>(</a:t>
              </a:r>
              <a:r>
                <a:rPr lang="ko-KR" altLang="en-US" sz="1000" dirty="0">
                  <a:latin typeface="Calibri" panose="020F0502020204030204" pitchFamily="34" charset="0"/>
                  <a:ea typeface="바른돋움 1" pitchFamily="18" charset="-127"/>
                  <a:cs typeface="Calibri" panose="020F0502020204030204" pitchFamily="34" charset="0"/>
                </a:rPr>
                <a:t>출처</a:t>
              </a:r>
              <a:r>
                <a:rPr lang="en-US" altLang="ko-KR" sz="1000" dirty="0">
                  <a:latin typeface="Calibri" panose="020F0502020204030204" pitchFamily="34" charset="0"/>
                  <a:ea typeface="바른돋움 1" pitchFamily="18" charset="-127"/>
                  <a:cs typeface="Calibri" panose="020F0502020204030204" pitchFamily="34" charset="0"/>
                </a:rPr>
                <a:t>: </a:t>
              </a:r>
              <a:r>
                <a:rPr lang="ko-KR" altLang="en-US" sz="1000" dirty="0">
                  <a:latin typeface="Calibri" panose="020F0502020204030204" pitchFamily="34" charset="0"/>
                  <a:ea typeface="바른돋움 1" pitchFamily="18" charset="-127"/>
                  <a:cs typeface="Calibri" panose="020F0502020204030204" pitchFamily="34" charset="0"/>
                </a:rPr>
                <a:t>중앙응급의료센터</a:t>
              </a:r>
              <a:r>
                <a:rPr lang="en-US" altLang="ko-KR" sz="1000" dirty="0">
                  <a:latin typeface="Calibri" panose="020F0502020204030204" pitchFamily="34" charset="0"/>
                  <a:ea typeface="바른돋움 1" pitchFamily="18" charset="-127"/>
                  <a:cs typeface="Calibri" panose="020F0502020204030204" pitchFamily="34" charset="0"/>
                </a:rPr>
                <a:t>)</a:t>
              </a:r>
            </a:p>
          </p:txBody>
        </p:sp>
      </p:grpSp>
      <p:sp>
        <p:nvSpPr>
          <p:cNvPr id="35" name="TextBox 25">
            <a:extLst>
              <a:ext uri="{FF2B5EF4-FFF2-40B4-BE49-F238E27FC236}">
                <a16:creationId xmlns:a16="http://schemas.microsoft.com/office/drawing/2014/main" id="{FE743A2E-1B57-4E6B-80F8-7759CB5B06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507" y="2866543"/>
            <a:ext cx="11751869" cy="12464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응급의료센터 위치 정보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</a:t>
            </a:r>
          </a:p>
          <a:p>
            <a:pPr marL="648000" lvl="1" indent="-342900"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도로명 주소 활용</a:t>
            </a:r>
            <a:endParaRPr lang="en-US" altLang="ko-KR" sz="1600" dirty="0">
              <a:solidFill>
                <a:prstClr val="black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648000" lvl="1" indent="-342900"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권역 별 응급의료기관</a:t>
            </a:r>
            <a:br>
              <a:rPr lang="en-US" altLang="ko-KR" sz="16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</a:br>
            <a:r>
              <a:rPr lang="ko-KR" altLang="en-US" sz="16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배치 현황</a:t>
            </a:r>
            <a:endParaRPr lang="en-US" altLang="ko-KR" sz="1600" dirty="0">
              <a:solidFill>
                <a:prstClr val="black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C28BD8B-061C-4B3E-A1A9-CC308C0C4A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7816" y="2988429"/>
            <a:ext cx="4379998" cy="356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979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30392B14-2915-4668-A5B4-1EED4B6F7511}"/>
              </a:ext>
            </a:extLst>
          </p:cNvPr>
          <p:cNvSpPr/>
          <p:nvPr/>
        </p:nvSpPr>
        <p:spPr>
          <a:xfrm>
            <a:off x="6563804" y="1461892"/>
            <a:ext cx="475285" cy="135731"/>
          </a:xfrm>
          <a:prstGeom prst="rect">
            <a:avLst/>
          </a:prstGeom>
          <a:solidFill>
            <a:schemeClr val="accent1">
              <a:lumMod val="60000"/>
              <a:lumOff val="4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F49110D8-456F-4E0E-B14C-F335148D27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4750676"/>
              </p:ext>
            </p:extLst>
          </p:nvPr>
        </p:nvGraphicFramePr>
        <p:xfrm>
          <a:off x="6289966" y="2924990"/>
          <a:ext cx="5688000" cy="3000490"/>
        </p:xfrm>
        <a:graphic>
          <a:graphicData uri="http://schemas.openxmlformats.org/drawingml/2006/table">
            <a:tbl>
              <a:tblPr/>
              <a:tblGrid>
                <a:gridCol w="629404">
                  <a:extLst>
                    <a:ext uri="{9D8B030D-6E8A-4147-A177-3AD203B41FA5}">
                      <a16:colId xmlns:a16="http://schemas.microsoft.com/office/drawing/2014/main" val="988774857"/>
                    </a:ext>
                  </a:extLst>
                </a:gridCol>
                <a:gridCol w="5058596">
                  <a:extLst>
                    <a:ext uri="{9D8B030D-6E8A-4147-A177-3AD203B41FA5}">
                      <a16:colId xmlns:a16="http://schemas.microsoft.com/office/drawing/2014/main" val="822553914"/>
                    </a:ext>
                  </a:extLst>
                </a:gridCol>
              </a:tblGrid>
              <a:tr h="3000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</a:t>
                      </a:r>
                    </a:p>
                  </a:txBody>
                  <a:tcPr marL="952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분석 환자군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3016569"/>
                  </a:ext>
                </a:extLst>
              </a:tr>
              <a:tr h="3000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952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환자 중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KTAS 1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3497270"/>
                  </a:ext>
                </a:extLst>
              </a:tr>
              <a:tr h="3000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952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환자 중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KTAS 2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8599172"/>
                  </a:ext>
                </a:extLst>
              </a:tr>
              <a:tr h="3000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952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환자 중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KTAS 3-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접수 단계 활력징후 이상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en-US" altLang="ko-KR" sz="1100" b="0" i="0" u="none" strike="noStrike" dirty="0" err="1">
                          <a:solidFill>
                            <a:sysClr val="windowText" lastClr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sBP</a:t>
                      </a:r>
                      <a:r>
                        <a:rPr lang="en-US" altLang="ko-KR" sz="1100" b="0" i="0" u="none" strike="noStrike" dirty="0">
                          <a:solidFill>
                            <a:sysClr val="windowText" lastClr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&lt;90mmHg or SpO2&lt;90%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7026087"/>
                  </a:ext>
                </a:extLst>
              </a:tr>
              <a:tr h="3000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952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환자 중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KTAS 3-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접수 단계 의식상태 이상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0485363"/>
                  </a:ext>
                </a:extLst>
              </a:tr>
              <a:tr h="3000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952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환자 중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KTAS 3-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특정 임상과 진료필요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6256482"/>
                  </a:ext>
                </a:extLst>
              </a:tr>
              <a:tr h="3000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952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환자 중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KTAS 3-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소아과 진료필요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6399382"/>
                  </a:ext>
                </a:extLst>
              </a:tr>
              <a:tr h="3000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952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환자 중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KTAS 3-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산부인과 진료필요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5123239"/>
                  </a:ext>
                </a:extLst>
              </a:tr>
              <a:tr h="3000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952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환자 중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KTAS 3-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응급주진단명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상 심근경색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5033835"/>
                  </a:ext>
                </a:extLst>
              </a:tr>
              <a:tr h="3000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952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환자 중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KTAS 3-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응급주진단명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상 뇌졸중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출혈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허혈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0174539"/>
                  </a:ext>
                </a:extLst>
              </a:tr>
            </a:tbl>
          </a:graphicData>
        </a:graphic>
      </p:graphicFrame>
      <p:sp>
        <p:nvSpPr>
          <p:cNvPr id="7" name="TextBox 25">
            <a:extLst>
              <a:ext uri="{FF2B5EF4-FFF2-40B4-BE49-F238E27FC236}">
                <a16:creationId xmlns:a16="http://schemas.microsoft.com/office/drawing/2014/main" id="{ED74AAAC-40E7-4285-8678-8DCA875414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74737" y="2128278"/>
            <a:ext cx="4930585" cy="6558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000" indent="-3420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NEDIS 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내 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KTS1 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등급 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: 1,2,3,4,5</a:t>
            </a:r>
          </a:p>
          <a:p>
            <a:pPr marL="342000" indent="-3420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KTAS 3</a:t>
            </a:r>
            <a:r>
              <a:rPr lang="ko-KR" altLang="en-US" sz="16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등급 </a:t>
            </a:r>
            <a:r>
              <a:rPr lang="en-US" altLang="ko-KR" sz="16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  <a:sym typeface="Wingdings" panose="05000000000000000000" pitchFamily="2" charset="2"/>
              </a:rPr>
              <a:t></a:t>
            </a:r>
            <a:r>
              <a:rPr lang="ko-KR" altLang="en-US" sz="16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</a:t>
            </a:r>
            <a:r>
              <a:rPr lang="en-US" altLang="ko-KR" sz="16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6~12 </a:t>
            </a:r>
            <a:r>
              <a:rPr lang="ko-KR" altLang="en-US" sz="1600" dirty="0">
                <a:solidFill>
                  <a:prstClr val="black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분석 환자군으로 추가 분류</a:t>
            </a:r>
            <a:endParaRPr lang="en-US" altLang="ko-KR" sz="1600" dirty="0">
              <a:solidFill>
                <a:prstClr val="black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65024" y="184945"/>
            <a:ext cx="11737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환자 중증도 분류</a:t>
            </a:r>
          </a:p>
        </p:txBody>
      </p:sp>
      <p:cxnSp>
        <p:nvCxnSpPr>
          <p:cNvPr id="38" name="직선 연결선 37"/>
          <p:cNvCxnSpPr>
            <a:cxnSpLocks/>
          </p:cNvCxnSpPr>
          <p:nvPr/>
        </p:nvCxnSpPr>
        <p:spPr>
          <a:xfrm>
            <a:off x="0" y="769720"/>
            <a:ext cx="12192000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25">
            <a:extLst>
              <a:ext uri="{FF2B5EF4-FFF2-40B4-BE49-F238E27FC236}">
                <a16:creationId xmlns:a16="http://schemas.microsoft.com/office/drawing/2014/main" id="{108B0AD7-7A28-46B2-BF47-6FD18CCBEE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507" y="984534"/>
            <a:ext cx="11751869" cy="7243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분석에 활용한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NEDIS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내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Feature list</a:t>
            </a:r>
          </a:p>
          <a:p>
            <a:pPr marL="80010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한국형 응급환자 분류도구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(Korean Triage and Acuity Scale; KTAS)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를 기준으로 중증도 분류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3BEF3956-47D3-4E57-B1AB-5BF0D89B8F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0371694"/>
              </p:ext>
            </p:extLst>
          </p:nvPr>
        </p:nvGraphicFramePr>
        <p:xfrm>
          <a:off x="260507" y="1845678"/>
          <a:ext cx="4930586" cy="444620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65293">
                  <a:extLst>
                    <a:ext uri="{9D8B030D-6E8A-4147-A177-3AD203B41FA5}">
                      <a16:colId xmlns:a16="http://schemas.microsoft.com/office/drawing/2014/main" val="1670642103"/>
                    </a:ext>
                  </a:extLst>
                </a:gridCol>
                <a:gridCol w="2465293">
                  <a:extLst>
                    <a:ext uri="{9D8B030D-6E8A-4147-A177-3AD203B41FA5}">
                      <a16:colId xmlns:a16="http://schemas.microsoft.com/office/drawing/2014/main" val="3669530439"/>
                    </a:ext>
                  </a:extLst>
                </a:gridCol>
              </a:tblGrid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</a:rPr>
                        <a:t>Feature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나눔고딕OTF ExtraBold" panose="020D0904000000000000" pitchFamily="34" charset="-127"/>
                        <a:ea typeface="나눔고딕OTF ExtraBold" panose="020D0904000000000000" pitchFamily="34" charset="-127"/>
                      </a:endParaRPr>
                    </a:p>
                  </a:txBody>
                  <a:tcPr anchor="ctr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</a:rPr>
                        <a:t>Description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나눔고딕OTF ExtraBold" panose="020D0904000000000000" pitchFamily="34" charset="-127"/>
                        <a:ea typeface="나눔고딕OTF ExtraBold" panose="020D0904000000000000" pitchFamily="34" charset="-127"/>
                      </a:endParaRPr>
                    </a:p>
                  </a:txBody>
                  <a:tcPr anchor="ctr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529999"/>
                  </a:ext>
                </a:extLst>
              </a:tr>
              <a:tr h="3153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EMAR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의료기관지역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서울</a:t>
                      </a:r>
                      <a:r>
                        <a:rPr lang="en-US" altLang="ko-KR" sz="1300" dirty="0"/>
                        <a:t>)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2561484"/>
                  </a:ext>
                </a:extLst>
              </a:tr>
              <a:tr h="3153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ORG_TYPE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 err="1"/>
                        <a:t>의료기관종별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7229277"/>
                  </a:ext>
                </a:extLst>
              </a:tr>
              <a:tr h="3153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ORG_NAME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의료기관명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6588320"/>
                  </a:ext>
                </a:extLst>
              </a:tr>
              <a:tr h="3153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INDT, INTM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내원일자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내원시간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5946056"/>
                  </a:ext>
                </a:extLst>
              </a:tr>
              <a:tr h="3153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KTDT, KTTM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중증도 분류일자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분류시간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9189830"/>
                  </a:ext>
                </a:extLst>
              </a:tr>
              <a:tr h="3153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OTDT, OTTM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퇴실일자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퇴실시간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35437"/>
                  </a:ext>
                </a:extLst>
              </a:tr>
              <a:tr h="3153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KTS1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최초 중증도 분류결과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2802069"/>
                  </a:ext>
                </a:extLst>
              </a:tr>
              <a:tr h="3153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VOXS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내원 시 산소포화도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5982423"/>
                  </a:ext>
                </a:extLst>
              </a:tr>
              <a:tr h="3153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HIBP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내원 시 </a:t>
                      </a:r>
                      <a:r>
                        <a:rPr lang="ko-KR" altLang="en-US" sz="1300" dirty="0" err="1"/>
                        <a:t>수축기혈압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4568274"/>
                  </a:ext>
                </a:extLst>
              </a:tr>
              <a:tr h="3153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RESP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내원 시 환자 반응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1796754"/>
                  </a:ext>
                </a:extLst>
              </a:tr>
              <a:tr h="3153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DEPT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전문의진료과목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0107584"/>
                  </a:ext>
                </a:extLst>
              </a:tr>
              <a:tr h="3153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EMRT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응급진료결과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5381576"/>
                  </a:ext>
                </a:extLst>
              </a:tr>
              <a:tr h="3153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ER_DIAG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퇴실진단코드</a:t>
                      </a:r>
                      <a:endParaRPr lang="ko-KR" altLang="en-US" sz="1300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6607365"/>
                  </a:ext>
                </a:extLst>
              </a:tr>
            </a:tbl>
          </a:graphicData>
        </a:graphic>
      </p:graphicFrame>
      <p:sp>
        <p:nvSpPr>
          <p:cNvPr id="72" name="직사각형 71">
            <a:extLst>
              <a:ext uri="{FF2B5EF4-FFF2-40B4-BE49-F238E27FC236}">
                <a16:creationId xmlns:a16="http://schemas.microsoft.com/office/drawing/2014/main" id="{7B7781C3-9595-4E0F-B643-22140BCEB0E2}"/>
              </a:ext>
            </a:extLst>
          </p:cNvPr>
          <p:cNvSpPr/>
          <p:nvPr/>
        </p:nvSpPr>
        <p:spPr>
          <a:xfrm>
            <a:off x="260507" y="4068782"/>
            <a:ext cx="4921094" cy="351710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B69DE2B2-71FC-4C66-9ADE-44CBC3DB50D2}"/>
              </a:ext>
            </a:extLst>
          </p:cNvPr>
          <p:cNvSpPr/>
          <p:nvPr/>
        </p:nvSpPr>
        <p:spPr>
          <a:xfrm>
            <a:off x="6885405" y="3522399"/>
            <a:ext cx="45719" cy="4571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1244200-C2B8-48E5-AB53-E69DA15488CB}"/>
              </a:ext>
            </a:extLst>
          </p:cNvPr>
          <p:cNvSpPr/>
          <p:nvPr/>
        </p:nvSpPr>
        <p:spPr>
          <a:xfrm>
            <a:off x="5191093" y="4711346"/>
            <a:ext cx="45719" cy="4571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227E7152-2CC7-4355-B4FA-D95A3DE10401}"/>
              </a:ext>
            </a:extLst>
          </p:cNvPr>
          <p:cNvSpPr/>
          <p:nvPr/>
        </p:nvSpPr>
        <p:spPr>
          <a:xfrm>
            <a:off x="5149612" y="4844883"/>
            <a:ext cx="45719" cy="4571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" name="오른쪽 대괄호 16">
            <a:extLst>
              <a:ext uri="{FF2B5EF4-FFF2-40B4-BE49-F238E27FC236}">
                <a16:creationId xmlns:a16="http://schemas.microsoft.com/office/drawing/2014/main" id="{E6477249-69D4-455E-A8F4-BD97D1E85028}"/>
              </a:ext>
            </a:extLst>
          </p:cNvPr>
          <p:cNvSpPr/>
          <p:nvPr/>
        </p:nvSpPr>
        <p:spPr>
          <a:xfrm>
            <a:off x="5194091" y="4456726"/>
            <a:ext cx="68400" cy="522459"/>
          </a:xfrm>
          <a:prstGeom prst="rightBracket">
            <a:avLst>
              <a:gd name="adj" fmla="val 12510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1418884F-69ED-4374-90B4-F31DCCE9AE6D}"/>
              </a:ext>
            </a:extLst>
          </p:cNvPr>
          <p:cNvCxnSpPr>
            <a:cxnSpLocks/>
            <a:stCxn id="17" idx="2"/>
          </p:cNvCxnSpPr>
          <p:nvPr/>
        </p:nvCxnSpPr>
        <p:spPr>
          <a:xfrm rot="10800000" flipH="1">
            <a:off x="5262491" y="3977492"/>
            <a:ext cx="1028772" cy="740465"/>
          </a:xfrm>
          <a:prstGeom prst="bentConnector3">
            <a:avLst>
              <a:gd name="adj1" fmla="val 24119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9FD8DBDA-6788-4BCA-B0B9-E1C20B1EF3C8}"/>
              </a:ext>
            </a:extLst>
          </p:cNvPr>
          <p:cNvCxnSpPr>
            <a:cxnSpLocks/>
          </p:cNvCxnSpPr>
          <p:nvPr/>
        </p:nvCxnSpPr>
        <p:spPr>
          <a:xfrm flipV="1">
            <a:off x="5191125" y="4282259"/>
            <a:ext cx="1104900" cy="914400"/>
          </a:xfrm>
          <a:prstGeom prst="bentConnector3">
            <a:avLst>
              <a:gd name="adj1" fmla="val 42241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오른쪽 대괄호 52">
            <a:extLst>
              <a:ext uri="{FF2B5EF4-FFF2-40B4-BE49-F238E27FC236}">
                <a16:creationId xmlns:a16="http://schemas.microsoft.com/office/drawing/2014/main" id="{3822D129-D13F-441E-A274-4921CFA70392}"/>
              </a:ext>
            </a:extLst>
          </p:cNvPr>
          <p:cNvSpPr/>
          <p:nvPr/>
        </p:nvSpPr>
        <p:spPr>
          <a:xfrm rot="10800000">
            <a:off x="6207390" y="4465370"/>
            <a:ext cx="72760" cy="807673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71F01797-21C8-4897-B4E1-214C82724817}"/>
              </a:ext>
            </a:extLst>
          </p:cNvPr>
          <p:cNvCxnSpPr>
            <a:cxnSpLocks/>
            <a:endCxn id="53" idx="2"/>
          </p:cNvCxnSpPr>
          <p:nvPr/>
        </p:nvCxnSpPr>
        <p:spPr>
          <a:xfrm flipV="1">
            <a:off x="5191125" y="4869206"/>
            <a:ext cx="1016265" cy="646540"/>
          </a:xfrm>
          <a:prstGeom prst="bentConnector3">
            <a:avLst>
              <a:gd name="adj1" fmla="val 59576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오른쪽 대괄호 63">
            <a:extLst>
              <a:ext uri="{FF2B5EF4-FFF2-40B4-BE49-F238E27FC236}">
                <a16:creationId xmlns:a16="http://schemas.microsoft.com/office/drawing/2014/main" id="{0F09DB02-DC4E-4875-ABFD-F5ECE68B8D87}"/>
              </a:ext>
            </a:extLst>
          </p:cNvPr>
          <p:cNvSpPr/>
          <p:nvPr/>
        </p:nvSpPr>
        <p:spPr>
          <a:xfrm rot="10800000">
            <a:off x="6208150" y="5362950"/>
            <a:ext cx="72000" cy="531029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394FF0C9-B35C-4174-A867-6B96694EB244}"/>
              </a:ext>
            </a:extLst>
          </p:cNvPr>
          <p:cNvCxnSpPr>
            <a:cxnSpLocks/>
            <a:endCxn id="64" idx="2"/>
          </p:cNvCxnSpPr>
          <p:nvPr/>
        </p:nvCxnSpPr>
        <p:spPr>
          <a:xfrm flipV="1">
            <a:off x="5194300" y="5628464"/>
            <a:ext cx="1013850" cy="509582"/>
          </a:xfrm>
          <a:prstGeom prst="bentConnector3">
            <a:avLst>
              <a:gd name="adj1" fmla="val 75538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연결선: 꺾임 7">
            <a:extLst>
              <a:ext uri="{FF2B5EF4-FFF2-40B4-BE49-F238E27FC236}">
                <a16:creationId xmlns:a16="http://schemas.microsoft.com/office/drawing/2014/main" id="{483A939A-71F4-48EE-AD3A-F99A4592A8F3}"/>
              </a:ext>
            </a:extLst>
          </p:cNvPr>
          <p:cNvCxnSpPr>
            <a:cxnSpLocks/>
            <a:stCxn id="72" idx="3"/>
            <a:endCxn id="7" idx="1"/>
          </p:cNvCxnSpPr>
          <p:nvPr/>
        </p:nvCxnSpPr>
        <p:spPr>
          <a:xfrm flipV="1">
            <a:off x="5181601" y="2456189"/>
            <a:ext cx="1093136" cy="1788448"/>
          </a:xfrm>
          <a:prstGeom prst="bentConnector3">
            <a:avLst>
              <a:gd name="adj1" fmla="val 16889"/>
            </a:avLst>
          </a:prstGeom>
          <a:noFill/>
          <a:ln w="38100">
            <a:solidFill>
              <a:srgbClr val="002060"/>
            </a:solidFill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087029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25">
            <a:extLst>
              <a:ext uri="{FF2B5EF4-FFF2-40B4-BE49-F238E27FC236}">
                <a16:creationId xmlns:a16="http://schemas.microsoft.com/office/drawing/2014/main" id="{66D01318-A9C5-455E-9468-7F76F4468F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5024" y="937194"/>
            <a:ext cx="11751869" cy="12819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KTAS 3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등급 내 분석환자군 분류 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KTAS 3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등급 환자에 대해 복수의 분석환자군 중첩 가능</a:t>
            </a: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16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체류 시간의 중앙값이 가장 큰 등급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으로 분석환자군 결정</a:t>
            </a:r>
            <a:b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</a:br>
            <a:r>
              <a:rPr lang="en-US" altLang="ko-KR" sz="1600" dirty="0" err="1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Eg.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6,7,12 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환자군에 해당하는 환자 → 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7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번째 환자군 부여</a:t>
            </a: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65024" y="184945"/>
            <a:ext cx="11737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바른돋움 1" pitchFamily="18" charset="-127"/>
                <a:cs typeface="Calibri" panose="020F0502020204030204" pitchFamily="34" charset="0"/>
              </a:rPr>
              <a:t>환자 응급처치 시간의 추정</a:t>
            </a:r>
          </a:p>
        </p:txBody>
      </p:sp>
      <p:cxnSp>
        <p:nvCxnSpPr>
          <p:cNvPr id="38" name="직선 연결선 37"/>
          <p:cNvCxnSpPr>
            <a:cxnSpLocks/>
          </p:cNvCxnSpPr>
          <p:nvPr/>
        </p:nvCxnSpPr>
        <p:spPr>
          <a:xfrm>
            <a:off x="0" y="769720"/>
            <a:ext cx="12192000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25">
            <a:extLst>
              <a:ext uri="{FF2B5EF4-FFF2-40B4-BE49-F238E27FC236}">
                <a16:creationId xmlns:a16="http://schemas.microsoft.com/office/drawing/2014/main" id="{0F81D693-30FF-4240-8B00-3B256AEEA3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7741" y="2465010"/>
            <a:ext cx="11751869" cy="4542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환자 응급처치 시간의 추정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8" name="TextBox 25">
            <a:extLst>
              <a:ext uri="{FF2B5EF4-FFF2-40B4-BE49-F238E27FC236}">
                <a16:creationId xmlns:a16="http://schemas.microsoft.com/office/drawing/2014/main" id="{459C3165-2C9E-4391-BA5A-1358A0F3CB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50630" y="3189589"/>
            <a:ext cx="4504075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144000" indent="-180000"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병원 분류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(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권역센터 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vs. 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非권역센터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) 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별</a:t>
            </a: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144000" indent="-180000"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KTAS 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등급 별 </a:t>
            </a:r>
            <a:b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</a:br>
            <a:br>
              <a:rPr lang="en-US" altLang="ko-KR" sz="14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</a:b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응급처치 시간의 </a:t>
            </a:r>
            <a:r>
              <a:rPr lang="ko-KR" altLang="en-US" sz="16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확률 분포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를 추정</a:t>
            </a: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10" name="이등변 삼각형 9">
            <a:extLst>
              <a:ext uri="{FF2B5EF4-FFF2-40B4-BE49-F238E27FC236}">
                <a16:creationId xmlns:a16="http://schemas.microsoft.com/office/drawing/2014/main" id="{ADC20AF3-17F4-49AE-A0CA-C8DD90ED1C24}"/>
              </a:ext>
            </a:extLst>
          </p:cNvPr>
          <p:cNvSpPr/>
          <p:nvPr/>
        </p:nvSpPr>
        <p:spPr>
          <a:xfrm rot="10800000">
            <a:off x="8301637" y="4440021"/>
            <a:ext cx="3003838" cy="311476"/>
          </a:xfrm>
          <a:prstGeom prst="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4959240-1C8B-4AC8-AFB4-CBFE40790E54}"/>
              </a:ext>
            </a:extLst>
          </p:cNvPr>
          <p:cNvSpPr/>
          <p:nvPr/>
        </p:nvSpPr>
        <p:spPr>
          <a:xfrm>
            <a:off x="8028087" y="4962811"/>
            <a:ext cx="3550939" cy="1367724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ea typeface="나눔고딕OTF" panose="020D0604000000000000"/>
              </a:rPr>
              <a:t>로그 정규분포</a:t>
            </a:r>
            <a:endParaRPr lang="en-US" altLang="ko-KR" dirty="0">
              <a:ea typeface="나눔고딕OTF" panose="020D0604000000000000"/>
            </a:endParaRPr>
          </a:p>
          <a:p>
            <a:pPr algn="ctr"/>
            <a:r>
              <a:rPr lang="en-US" altLang="ko-KR" dirty="0">
                <a:ea typeface="나눔고딕OTF" panose="020D0604000000000000"/>
              </a:rPr>
              <a:t>(lognormal distribution)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B7486DF-42CE-4B0B-A790-33F7A70534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00" y="5089553"/>
            <a:ext cx="2402186" cy="158737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5F97D4D-7658-44B8-A2E4-74C7B3759A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3095" y="4969756"/>
            <a:ext cx="1127843" cy="1707171"/>
          </a:xfrm>
          <a:prstGeom prst="rect">
            <a:avLst/>
          </a:prstGeom>
        </p:spPr>
      </p:pic>
      <p:sp>
        <p:nvSpPr>
          <p:cNvPr id="15" name="TextBox 25">
            <a:extLst>
              <a:ext uri="{FF2B5EF4-FFF2-40B4-BE49-F238E27FC236}">
                <a16:creationId xmlns:a16="http://schemas.microsoft.com/office/drawing/2014/main" id="{22E22538-FD76-4ECF-9A40-EE8C9A638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1847" y="6080108"/>
            <a:ext cx="399623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ko-KR" sz="1200" dirty="0" err="1">
                <a:latin typeface="나눔고딕OTF Light" panose="020D0904000000000000" pitchFamily="34" charset="-127"/>
                <a:ea typeface="나눔고딕OTF Light" panose="020D0904000000000000" pitchFamily="34" charset="-127"/>
                <a:cs typeface="Calibri" panose="020F0502020204030204" pitchFamily="34" charset="0"/>
              </a:rPr>
              <a:t>Eg.</a:t>
            </a:r>
            <a:r>
              <a:rPr lang="en-US" altLang="ko-KR" sz="1200" dirty="0">
                <a:latin typeface="나눔고딕OTF Light" panose="020D0904000000000000" pitchFamily="34" charset="-127"/>
                <a:ea typeface="나눔고딕OTF Light" panose="020D0904000000000000" pitchFamily="34" charset="-127"/>
                <a:cs typeface="Calibri" panose="020F0502020204030204" pitchFamily="34" charset="0"/>
              </a:rPr>
              <a:t> </a:t>
            </a:r>
            <a:r>
              <a:rPr lang="ko-KR" altLang="en-US" sz="1200" b="1" dirty="0">
                <a:latin typeface="나눔고딕OTF Light" panose="020D0904000000000000" pitchFamily="34" charset="-127"/>
                <a:ea typeface="나눔고딕OTF Light" panose="020D0904000000000000" pitchFamily="34" charset="-127"/>
                <a:cs typeface="Calibri" panose="020F0502020204030204" pitchFamily="34" charset="0"/>
              </a:rPr>
              <a:t>권역응급의료센터</a:t>
            </a:r>
            <a:r>
              <a:rPr lang="ko-KR" altLang="en-US" sz="1200" dirty="0">
                <a:latin typeface="나눔고딕OTF Light" panose="020D0904000000000000" pitchFamily="34" charset="-127"/>
                <a:ea typeface="나눔고딕OTF Light" panose="020D0904000000000000" pitchFamily="34" charset="-127"/>
                <a:cs typeface="Calibri" panose="020F0502020204030204" pitchFamily="34" charset="0"/>
              </a:rPr>
              <a:t>에 내원한 </a:t>
            </a:r>
            <a:r>
              <a:rPr lang="en-US" altLang="ko-KR" sz="1200" b="1" dirty="0">
                <a:latin typeface="나눔고딕OTF Light" panose="020D0904000000000000" pitchFamily="34" charset="-127"/>
                <a:ea typeface="나눔고딕OTF Light" panose="020D0904000000000000" pitchFamily="34" charset="-127"/>
                <a:cs typeface="Calibri" panose="020F0502020204030204" pitchFamily="34" charset="0"/>
              </a:rPr>
              <a:t>KTAS 5</a:t>
            </a:r>
            <a:r>
              <a:rPr lang="ko-KR" altLang="en-US" sz="1200" b="1" dirty="0">
                <a:latin typeface="나눔고딕OTF Light" panose="020D0904000000000000" pitchFamily="34" charset="-127"/>
                <a:ea typeface="나눔고딕OTF Light" panose="020D0904000000000000" pitchFamily="34" charset="-127"/>
                <a:cs typeface="Calibri" panose="020F0502020204030204" pitchFamily="34" charset="0"/>
              </a:rPr>
              <a:t>등급 </a:t>
            </a:r>
            <a:r>
              <a:rPr lang="ko-KR" altLang="en-US" sz="1200" dirty="0">
                <a:latin typeface="나눔고딕OTF Light" panose="020D0904000000000000" pitchFamily="34" charset="-127"/>
                <a:ea typeface="나눔고딕OTF Light" panose="020D0904000000000000" pitchFamily="34" charset="-127"/>
                <a:cs typeface="Calibri" panose="020F0502020204030204" pitchFamily="34" charset="0"/>
              </a:rPr>
              <a:t>환자들의 응급처치 시간이 로그평균 </a:t>
            </a:r>
            <a:r>
              <a:rPr lang="en-US" altLang="ko-KR" sz="1200" dirty="0">
                <a:latin typeface="나눔고딕OTF Light" panose="020D0904000000000000" pitchFamily="34" charset="-127"/>
                <a:ea typeface="나눔고딕OTF Light" panose="020D0904000000000000" pitchFamily="34" charset="-127"/>
                <a:cs typeface="Calibri" panose="020F0502020204030204" pitchFamily="34" charset="0"/>
              </a:rPr>
              <a:t>3.74</a:t>
            </a:r>
            <a:r>
              <a:rPr lang="ko-KR" altLang="en-US" sz="1200" dirty="0">
                <a:latin typeface="나눔고딕OTF Light" panose="020D0904000000000000" pitchFamily="34" charset="-127"/>
                <a:ea typeface="나눔고딕OTF Light" panose="020D0904000000000000" pitchFamily="34" charset="-127"/>
                <a:cs typeface="Calibri" panose="020F0502020204030204" pitchFamily="34" charset="0"/>
              </a:rPr>
              <a:t>인 </a:t>
            </a:r>
            <a:r>
              <a:rPr lang="ko-KR" altLang="en-US" sz="1200" i="1" dirty="0">
                <a:latin typeface="나눔고딕OTF Light" panose="020D0904000000000000" pitchFamily="34" charset="-127"/>
                <a:ea typeface="나눔고딕OTF Light" panose="020D0904000000000000" pitchFamily="34" charset="-127"/>
                <a:cs typeface="Calibri" panose="020F0502020204030204" pitchFamily="34" charset="0"/>
              </a:rPr>
              <a:t>로그정규분포</a:t>
            </a:r>
            <a:r>
              <a:rPr lang="ko-KR" altLang="en-US" sz="1200" dirty="0">
                <a:latin typeface="나눔고딕OTF Light" panose="020D0904000000000000" pitchFamily="34" charset="-127"/>
                <a:ea typeface="나눔고딕OTF Light" panose="020D0904000000000000" pitchFamily="34" charset="-127"/>
                <a:cs typeface="Calibri" panose="020F0502020204030204" pitchFamily="34" charset="0"/>
              </a:rPr>
              <a:t>를 따름</a:t>
            </a:r>
            <a:endParaRPr lang="en-US" altLang="ko-KR" sz="1200" dirty="0">
              <a:latin typeface="나눔고딕OTF Light" panose="020D0904000000000000" pitchFamily="34" charset="-127"/>
              <a:ea typeface="나눔고딕OTF Light" panose="020D09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A6A265D0-A161-41A1-95A1-8826371FFC56}"/>
              </a:ext>
            </a:extLst>
          </p:cNvPr>
          <p:cNvSpPr/>
          <p:nvPr/>
        </p:nvSpPr>
        <p:spPr>
          <a:xfrm>
            <a:off x="1022709" y="4092691"/>
            <a:ext cx="1409562" cy="630730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병원 내원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E5CDB59A-BD17-4790-874F-1EDE95BE53AB}"/>
              </a:ext>
            </a:extLst>
          </p:cNvPr>
          <p:cNvSpPr/>
          <p:nvPr/>
        </p:nvSpPr>
        <p:spPr>
          <a:xfrm>
            <a:off x="2996831" y="4092691"/>
            <a:ext cx="1409562" cy="630730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KTAS </a:t>
            </a:r>
            <a:r>
              <a:rPr lang="ko-KR" altLang="en-US" sz="1500" b="1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분류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58C91603-32F2-49EC-B78A-A29F90F2AB1A}"/>
              </a:ext>
            </a:extLst>
          </p:cNvPr>
          <p:cNvSpPr/>
          <p:nvPr/>
        </p:nvSpPr>
        <p:spPr>
          <a:xfrm>
            <a:off x="4970954" y="4091832"/>
            <a:ext cx="2022842" cy="630730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응급처치 및 퇴원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196E1CA2-DF31-4307-8031-899E2EF57E24}"/>
              </a:ext>
            </a:extLst>
          </p:cNvPr>
          <p:cNvCxnSpPr>
            <a:cxnSpLocks/>
            <a:stCxn id="20" idx="3"/>
            <a:endCxn id="21" idx="1"/>
          </p:cNvCxnSpPr>
          <p:nvPr/>
        </p:nvCxnSpPr>
        <p:spPr>
          <a:xfrm>
            <a:off x="2432271" y="4408056"/>
            <a:ext cx="564560" cy="0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5B48D3D-4A48-4D82-AB4B-D72E6CB60E5A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4406393" y="4408056"/>
            <a:ext cx="564562" cy="0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E52701C7-5BB6-4094-93C7-5695E1222224}"/>
              </a:ext>
            </a:extLst>
          </p:cNvPr>
          <p:cNvCxnSpPr>
            <a:cxnSpLocks/>
          </p:cNvCxnSpPr>
          <p:nvPr/>
        </p:nvCxnSpPr>
        <p:spPr>
          <a:xfrm>
            <a:off x="2714551" y="3132626"/>
            <a:ext cx="0" cy="875921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2035A47-F18C-489D-A311-EDD457E9DD05}"/>
              </a:ext>
            </a:extLst>
          </p:cNvPr>
          <p:cNvCxnSpPr>
            <a:cxnSpLocks/>
          </p:cNvCxnSpPr>
          <p:nvPr/>
        </p:nvCxnSpPr>
        <p:spPr>
          <a:xfrm>
            <a:off x="6993796" y="3124856"/>
            <a:ext cx="0" cy="875921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DA0135B6-3756-4CC7-A2B6-4EAE522A587B}"/>
              </a:ext>
            </a:extLst>
          </p:cNvPr>
          <p:cNvCxnSpPr>
            <a:cxnSpLocks/>
          </p:cNvCxnSpPr>
          <p:nvPr/>
        </p:nvCxnSpPr>
        <p:spPr>
          <a:xfrm>
            <a:off x="4778689" y="3578357"/>
            <a:ext cx="0" cy="43019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2A94AC3C-E914-4D7F-8EDD-F570D0F3D7D9}"/>
              </a:ext>
            </a:extLst>
          </p:cNvPr>
          <p:cNvCxnSpPr>
            <a:cxnSpLocks/>
          </p:cNvCxnSpPr>
          <p:nvPr/>
        </p:nvCxnSpPr>
        <p:spPr>
          <a:xfrm>
            <a:off x="2714551" y="3342018"/>
            <a:ext cx="4279245" cy="0"/>
          </a:xfrm>
          <a:prstGeom prst="straightConnector1">
            <a:avLst/>
          </a:prstGeom>
          <a:ln w="19050">
            <a:solidFill>
              <a:srgbClr val="00206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958A2992-323F-4226-B6FD-5128842FF77A}"/>
              </a:ext>
            </a:extLst>
          </p:cNvPr>
          <p:cNvCxnSpPr>
            <a:cxnSpLocks/>
          </p:cNvCxnSpPr>
          <p:nvPr/>
        </p:nvCxnSpPr>
        <p:spPr>
          <a:xfrm>
            <a:off x="2714551" y="3817353"/>
            <a:ext cx="2064138" cy="0"/>
          </a:xfrm>
          <a:prstGeom prst="straightConnector1">
            <a:avLst/>
          </a:prstGeom>
          <a:ln w="19050">
            <a:solidFill>
              <a:srgbClr val="00206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F303B552-3837-44DC-9997-E822F2885685}"/>
              </a:ext>
            </a:extLst>
          </p:cNvPr>
          <p:cNvCxnSpPr>
            <a:cxnSpLocks/>
          </p:cNvCxnSpPr>
          <p:nvPr/>
        </p:nvCxnSpPr>
        <p:spPr>
          <a:xfrm>
            <a:off x="4778689" y="3817353"/>
            <a:ext cx="2215107" cy="0"/>
          </a:xfrm>
          <a:prstGeom prst="straightConnector1">
            <a:avLst/>
          </a:prstGeom>
          <a:ln w="19050">
            <a:solidFill>
              <a:srgbClr val="00206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25">
            <a:extLst>
              <a:ext uri="{FF2B5EF4-FFF2-40B4-BE49-F238E27FC236}">
                <a16:creationId xmlns:a16="http://schemas.microsoft.com/office/drawing/2014/main" id="{AAE996D5-CEE5-48BE-942D-31B0A111CE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7367" y="3080956"/>
            <a:ext cx="141361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환자 체류 시간</a:t>
            </a:r>
            <a:endParaRPr lang="en-US" altLang="ko-KR" sz="1400" b="1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34" name="TextBox 25">
            <a:extLst>
              <a:ext uri="{FF2B5EF4-FFF2-40B4-BE49-F238E27FC236}">
                <a16:creationId xmlns:a16="http://schemas.microsoft.com/office/drawing/2014/main" id="{DDF3D8A0-F4E6-428C-AB8F-6A156D972E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9814" y="3532403"/>
            <a:ext cx="141361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환자 대기 시간</a:t>
            </a:r>
            <a:endParaRPr lang="en-US" altLang="ko-KR" sz="1400" b="1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35" name="TextBox 25">
            <a:extLst>
              <a:ext uri="{FF2B5EF4-FFF2-40B4-BE49-F238E27FC236}">
                <a16:creationId xmlns:a16="http://schemas.microsoft.com/office/drawing/2014/main" id="{9D7D1D06-6028-4FCB-BFFE-F055DA00CC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13010" y="3530623"/>
            <a:ext cx="1751354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환자 응급처치 시간</a:t>
            </a:r>
            <a:endParaRPr lang="en-US" altLang="ko-KR" sz="1400" b="1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0E7B02C4-9D8B-4FCB-91ED-144CCE9F71A4}"/>
              </a:ext>
            </a:extLst>
          </p:cNvPr>
          <p:cNvGrpSpPr/>
          <p:nvPr/>
        </p:nvGrpSpPr>
        <p:grpSpPr>
          <a:xfrm>
            <a:off x="5042282" y="3183118"/>
            <a:ext cx="2713968" cy="979644"/>
            <a:chOff x="5042282" y="3183118"/>
            <a:chExt cx="2713968" cy="979644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47AAF16D-1970-430D-B90B-4B5067C8529C}"/>
                </a:ext>
              </a:extLst>
            </p:cNvPr>
            <p:cNvSpPr/>
            <p:nvPr/>
          </p:nvSpPr>
          <p:spPr>
            <a:xfrm>
              <a:off x="5042282" y="3450131"/>
              <a:ext cx="1714674" cy="430180"/>
            </a:xfrm>
            <a:prstGeom prst="rect">
              <a:avLst/>
            </a:prstGeom>
            <a:noFill/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6C0E8BB0-A406-4F45-A302-51A80412FAF7}"/>
                </a:ext>
              </a:extLst>
            </p:cNvPr>
            <p:cNvCxnSpPr>
              <a:cxnSpLocks/>
              <a:stCxn id="42" idx="3"/>
            </p:cNvCxnSpPr>
            <p:nvPr/>
          </p:nvCxnSpPr>
          <p:spPr>
            <a:xfrm>
              <a:off x="6756956" y="3665221"/>
              <a:ext cx="999294" cy="0"/>
            </a:xfrm>
            <a:prstGeom prst="line">
              <a:avLst/>
            </a:prstGeom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A4DDFE3-2949-48D3-B2C0-08E47DE1F7BB}"/>
                </a:ext>
              </a:extLst>
            </p:cNvPr>
            <p:cNvCxnSpPr>
              <a:cxnSpLocks/>
            </p:cNvCxnSpPr>
            <p:nvPr/>
          </p:nvCxnSpPr>
          <p:spPr>
            <a:xfrm>
              <a:off x="7756250" y="3183118"/>
              <a:ext cx="0" cy="979644"/>
            </a:xfrm>
            <a:prstGeom prst="line">
              <a:avLst/>
            </a:prstGeom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74DE04FB-3940-414C-A31C-8F9E485376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8744798"/>
              </p:ext>
            </p:extLst>
          </p:nvPr>
        </p:nvGraphicFramePr>
        <p:xfrm>
          <a:off x="7037258" y="946104"/>
          <a:ext cx="4325340" cy="1800000"/>
        </p:xfrm>
        <a:graphic>
          <a:graphicData uri="http://schemas.openxmlformats.org/drawingml/2006/table">
            <a:tbl>
              <a:tblPr/>
              <a:tblGrid>
                <a:gridCol w="365340">
                  <a:extLst>
                    <a:ext uri="{9D8B030D-6E8A-4147-A177-3AD203B41FA5}">
                      <a16:colId xmlns:a16="http://schemas.microsoft.com/office/drawing/2014/main" val="884081272"/>
                    </a:ext>
                  </a:extLst>
                </a:gridCol>
                <a:gridCol w="2880000">
                  <a:extLst>
                    <a:ext uri="{9D8B030D-6E8A-4147-A177-3AD203B41FA5}">
                      <a16:colId xmlns:a16="http://schemas.microsoft.com/office/drawing/2014/main" val="312269128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3238938241"/>
                    </a:ext>
                  </a:extLst>
                </a:gridCol>
              </a:tblGrid>
              <a:tr h="18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분석 환자군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LOS, median (q1-q3)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2517209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환자 중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KTAS 1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123 (59-279)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4672570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환자 중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KTAS 2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210 (123-369)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6741385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환자 중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KTAS 3-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접수 단계 활력징후 이상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182 (107-305)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5041465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환자 중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KTAS 3-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접수 단계 의식상태 이상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295 (179-527)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084746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환자 중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KTAS 3-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특정 임상과 진료필요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249 (155-429)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8755154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환자 중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KTAS 3-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소아과 진료필요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164 (92-265)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5693553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환자 중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KTAS 3-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산부인과 진료필요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192 (112-310)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3545754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환자 중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KTAS 3-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응급주진단명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상 심근경색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175 (93-352)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2718372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환자 중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KTAS 3-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응급주진단명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상 뇌졸중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출혈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허혈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210 (138-329)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94792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1728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696734CA7B4AE24698AC62645660AECD" ma:contentTypeVersion="10" ma:contentTypeDescription="새 문서를 만듭니다." ma:contentTypeScope="" ma:versionID="303b6e6062aa694c66625054bce1cae2">
  <xsd:schema xmlns:xsd="http://www.w3.org/2001/XMLSchema" xmlns:xs="http://www.w3.org/2001/XMLSchema" xmlns:p="http://schemas.microsoft.com/office/2006/metadata/properties" xmlns:ns3="f51c5ef1-1407-43fe-8578-d077a0ffd8ee" targetNamespace="http://schemas.microsoft.com/office/2006/metadata/properties" ma:root="true" ma:fieldsID="25548e9f42728ae8a4b236720082c634" ns3:_="">
    <xsd:import namespace="f51c5ef1-1407-43fe-8578-d077a0ffd8e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1c5ef1-1407-43fe-8578-d077a0ffd8e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43288D4-530C-41D7-BE1F-596DFB45B0A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51c5ef1-1407-43fe-8578-d077a0ffd8e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ED8A7D8-F17C-4E7A-92A7-68AD39DFBDF5}">
  <ds:schemaRefs>
    <ds:schemaRef ds:uri="http://purl.org/dc/elements/1.1/"/>
    <ds:schemaRef ds:uri="http://purl.org/dc/terms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f51c5ef1-1407-43fe-8578-d077a0ffd8ee"/>
    <ds:schemaRef ds:uri="http://schemas.microsoft.com/office/infopath/2007/PartnerControl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8293BC5B-B1BE-4786-B2D0-AA1A2DA9E95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30236</TotalTime>
  <Words>1455</Words>
  <Application>Microsoft Macintosh PowerPoint</Application>
  <PresentationFormat>와이드스크린</PresentationFormat>
  <Paragraphs>430</Paragraphs>
  <Slides>15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6" baseType="lpstr">
      <vt:lpstr>나눔고딕OTF</vt:lpstr>
      <vt:lpstr>나눔고딕OTF ExtraBold</vt:lpstr>
      <vt:lpstr>나눔고딕OTF Light</vt:lpstr>
      <vt:lpstr>맑은 고딕</vt:lpstr>
      <vt:lpstr>나눔고딕</vt:lpstr>
      <vt:lpstr>Arial</vt:lpstr>
      <vt:lpstr>Calibri</vt:lpstr>
      <vt:lpstr>Cambria Math</vt:lpstr>
      <vt:lpstr>Courier New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YoonHyung Joh</dc:creator>
  <cp:lastModifiedBy>(학생) 유재상 (전기전자컴퓨터공학부)</cp:lastModifiedBy>
  <cp:revision>226</cp:revision>
  <cp:lastPrinted>2022-04-26T04:56:06Z</cp:lastPrinted>
  <dcterms:created xsi:type="dcterms:W3CDTF">2022-04-04T08:00:43Z</dcterms:created>
  <dcterms:modified xsi:type="dcterms:W3CDTF">2022-05-10T08:30:53Z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0x010100696734CA7B4AE24698AC62645660AECD</vt:lpwstr>
  </property>
</Properties>
</file>